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Surya Hembrom"/>
  <p:cmAuthor clrIdx="1" id="1" initials="" lastIdx="7" name="Surbhi Malhot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30T22:52:18.922">
    <p:pos x="6000" y="0"/>
    <p:text>surbhi kitna humara entities cover hua tha mere hisab se 10 right ?</p:text>
  </p:cm>
  <p:cm authorId="1" idx="1" dt="2022-12-30T21:56:01.436">
    <p:pos x="6000" y="0"/>
    <p:text>yes</p:text>
  </p:cm>
  <p:cm authorId="1" idx="2" dt="2022-12-30T21:56:22.839">
    <p:pos x="6000" y="0"/>
    <p:text>city and hcc ka data to hai to unka use as such hua nh kahin</p:text>
  </p:cm>
  <p:cm authorId="1" idx="3" dt="2022-12-30T21:56:27.732">
    <p:pos x="6000" y="0"/>
    <p:text>_Marked as resolved_</p:text>
  </p:cm>
  <p:cm authorId="0" idx="2" dt="2022-12-30T22:00:09.160">
    <p:pos x="6000" y="0"/>
    <p:text>_Re-opened_
bhagwan apka bhala kare</p:text>
  </p:cm>
  <p:cm authorId="1" idx="4" dt="2022-12-30T22:00:24.368">
    <p:pos x="6000" y="0"/>
    <p:text>shuruat tumse kare</p:text>
  </p:cm>
  <p:cm authorId="1" idx="5" dt="2022-12-30T22:00:28.056">
    <p:pos x="6000" y="0"/>
    <p:text>_Marked as resolved_</p:text>
  </p:cm>
  <p:cm authorId="0" idx="3" dt="2022-12-30T22:00:59.017">
    <p:pos x="6000" y="0"/>
    <p:text>_Re-opened_
surbhi kuch figures pure unclear dikh rahe just insert an excel</p:text>
  </p:cm>
  <p:cm authorId="1" idx="6" dt="2022-12-30T22:52:18.922">
    <p:pos x="6000" y="0"/>
    <p:text>how to insert an excel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2-12-30T22:05:52.930">
    <p:pos x="459" y="830"/>
    <p:text>@surya.hembrom@studenti.unitn.it  please update this slide as per the report. Thanks
_Assigned to Surya Hembrom_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c32b9c6d3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c32b9c6d3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c221dbb0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c221dbb0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c32b9c6d3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c32b9c6d3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221dbb0b6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221dbb0b6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c221dbb0b6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c221dbb0b6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c32b9c6d3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c32b9c6d3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c32b9c6d3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c32b9c6d3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c32b9c6d3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c32b9c6d3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c32b9c6d3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c32b9c6d3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c32b9c6d3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c32b9c6d3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c221dbb0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c221dbb0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c32b9c6d3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c32b9c6d3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c32b9c6d3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c32b9c6d3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32b9c6d3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c32b9c6d3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c221dbb0b6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c221dbb0b6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90de4f8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c90de4f8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c32b9c6d3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c32b9c6d3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c221dbb0b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c221dbb0b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c221dbb0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c221dbb0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c221dbb0b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c221dbb0b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c221dbb0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c221dbb0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c32b9c6d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c32b9c6d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c221dbb0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c221dbb0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c32b9c6d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c32b9c6d3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c32b9c6d3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c32b9c6d3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2.xml"/><Relationship Id="rId4" Type="http://schemas.openxmlformats.org/officeDocument/2006/relationships/image" Target="../media/image18.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t/>
            </a:r>
            <a:endParaRPr b="0" sz="110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b="0" lang="en-GB">
                <a:solidFill>
                  <a:srgbClr val="000000"/>
                </a:solidFill>
              </a:rPr>
              <a:t>KGE 2022 - Project on CNR-Rome data</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Submitted to: </a:t>
            </a:r>
            <a:endParaRPr sz="1000"/>
          </a:p>
          <a:p>
            <a:pPr indent="457200" lvl="0" marL="0" rtl="0" algn="l">
              <a:spcBef>
                <a:spcPts val="0"/>
              </a:spcBef>
              <a:spcAft>
                <a:spcPts val="0"/>
              </a:spcAft>
              <a:buNone/>
            </a:pPr>
            <a:r>
              <a:rPr lang="en-GB" sz="1000"/>
              <a:t> </a:t>
            </a:r>
            <a:r>
              <a:rPr lang="en-GB" sz="1000">
                <a:solidFill>
                  <a:srgbClr val="000000"/>
                </a:solidFill>
              </a:rPr>
              <a:t>Prof. Fausto Giunchiglia</a:t>
            </a:r>
            <a:endParaRPr sz="1000">
              <a:solidFill>
                <a:srgbClr val="000000"/>
              </a:solidFill>
            </a:endParaRPr>
          </a:p>
          <a:p>
            <a:pPr indent="457200" lvl="0" marL="0" rtl="0" algn="l">
              <a:spcBef>
                <a:spcPts val="0"/>
              </a:spcBef>
              <a:spcAft>
                <a:spcPts val="0"/>
              </a:spcAft>
              <a:buNone/>
            </a:pPr>
            <a:r>
              <a:rPr lang="en-GB" sz="1000">
                <a:solidFill>
                  <a:srgbClr val="000000"/>
                </a:solidFill>
              </a:rPr>
              <a:t> </a:t>
            </a:r>
            <a:r>
              <a:rPr lang="en-GB" sz="1000">
                <a:solidFill>
                  <a:srgbClr val="000000"/>
                </a:solidFill>
              </a:rPr>
              <a:t>Simone Bocca </a:t>
            </a:r>
            <a:endParaRPr sz="1000">
              <a:solidFill>
                <a:srgbClr val="000000"/>
              </a:solidFill>
            </a:endParaRPr>
          </a:p>
          <a:p>
            <a:pPr indent="457200" lvl="0" marL="0" rtl="0" algn="l">
              <a:spcBef>
                <a:spcPts val="0"/>
              </a:spcBef>
              <a:spcAft>
                <a:spcPts val="0"/>
              </a:spcAft>
              <a:buNone/>
            </a:pPr>
            <a:r>
              <a:rPr lang="en-GB" sz="1050">
                <a:solidFill>
                  <a:schemeClr val="dk2"/>
                </a:solidFill>
              </a:rPr>
              <a:t> (Department of Computer Engineering and Computer Science)</a:t>
            </a:r>
            <a:endParaRPr sz="1000">
              <a:solidFill>
                <a:schemeClr val="dk2"/>
              </a:solidFill>
            </a:endParaRPr>
          </a:p>
          <a:p>
            <a:pPr indent="45720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88" name="Google Shape;88;p13"/>
          <p:cNvPicPr preferRelativeResize="0"/>
          <p:nvPr/>
        </p:nvPicPr>
        <p:blipFill rotWithShape="1">
          <a:blip r:embed="rId3">
            <a:alphaModFix/>
          </a:blip>
          <a:srcRect b="0" l="0" r="0" t="29577"/>
          <a:stretch/>
        </p:blipFill>
        <p:spPr>
          <a:xfrm>
            <a:off x="1279812" y="0"/>
            <a:ext cx="6584376" cy="984100"/>
          </a:xfrm>
          <a:prstGeom prst="rect">
            <a:avLst/>
          </a:prstGeom>
          <a:noFill/>
          <a:ln>
            <a:noFill/>
          </a:ln>
        </p:spPr>
      </p:pic>
      <p:sp>
        <p:nvSpPr>
          <p:cNvPr id="89" name="Google Shape;89;p13"/>
          <p:cNvSpPr txBox="1"/>
          <p:nvPr>
            <p:ph idx="1" type="subTitle"/>
          </p:nvPr>
        </p:nvSpPr>
        <p:spPr>
          <a:xfrm>
            <a:off x="882027" y="41497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Presented</a:t>
            </a:r>
            <a:r>
              <a:rPr lang="en-GB" sz="1000"/>
              <a:t> by: </a:t>
            </a:r>
            <a:endParaRPr sz="1000"/>
          </a:p>
          <a:p>
            <a:pPr indent="457200" lvl="0" marL="0" rtl="0" algn="l">
              <a:spcBef>
                <a:spcPts val="0"/>
              </a:spcBef>
              <a:spcAft>
                <a:spcPts val="0"/>
              </a:spcAft>
              <a:buNone/>
            </a:pPr>
            <a:r>
              <a:rPr lang="en-GB" sz="1000">
                <a:solidFill>
                  <a:schemeClr val="dk2"/>
                </a:solidFill>
              </a:rPr>
              <a:t>Surya Hembrom (229578)</a:t>
            </a:r>
            <a:endParaRPr sz="1000">
              <a:solidFill>
                <a:schemeClr val="dk2"/>
              </a:solidFill>
            </a:endParaRPr>
          </a:p>
          <a:p>
            <a:pPr indent="457200" lvl="0" marL="0" rtl="0" algn="l">
              <a:spcBef>
                <a:spcPts val="0"/>
              </a:spcBef>
              <a:spcAft>
                <a:spcPts val="0"/>
              </a:spcAft>
              <a:buNone/>
            </a:pPr>
            <a:r>
              <a:rPr lang="en-GB" sz="1000">
                <a:solidFill>
                  <a:schemeClr val="dk2"/>
                </a:solidFill>
              </a:rPr>
              <a:t>Surbhi Malhotra (229579)</a:t>
            </a:r>
            <a:endParaRPr sz="1000">
              <a:solidFill>
                <a:schemeClr val="dk2"/>
              </a:solidFill>
            </a:endParaRPr>
          </a:p>
          <a:p>
            <a:pPr indent="457200" lvl="0" marL="0" rtl="0" algn="l">
              <a:spcBef>
                <a:spcPts val="0"/>
              </a:spcBef>
              <a:spcAft>
                <a:spcPts val="0"/>
              </a:spcAft>
              <a:buNone/>
            </a:pPr>
            <a:r>
              <a:rPr lang="en-GB" sz="1000">
                <a:solidFill>
                  <a:schemeClr val="dk2"/>
                </a:solidFill>
              </a:rPr>
              <a:t>(Masters- Quantitative and Computational Biology, CIBIO)</a:t>
            </a:r>
            <a:endParaRPr sz="1000">
              <a:solidFill>
                <a:schemeClr val="dk2"/>
              </a:solidFill>
            </a:endParaRPr>
          </a:p>
          <a:p>
            <a:pPr indent="45720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90" name="Google Shape;90;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Ontology</a:t>
            </a:r>
            <a:endParaRPr/>
          </a:p>
        </p:txBody>
      </p:sp>
      <p:pic>
        <p:nvPicPr>
          <p:cNvPr id="156" name="Google Shape;156;p22"/>
          <p:cNvPicPr preferRelativeResize="0"/>
          <p:nvPr/>
        </p:nvPicPr>
        <p:blipFill>
          <a:blip r:embed="rId3">
            <a:alphaModFix/>
          </a:blip>
          <a:stretch>
            <a:fillRect/>
          </a:stretch>
        </p:blipFill>
        <p:spPr>
          <a:xfrm>
            <a:off x="2932825" y="1318650"/>
            <a:ext cx="4827675" cy="3680876"/>
          </a:xfrm>
          <a:prstGeom prst="rect">
            <a:avLst/>
          </a:prstGeom>
          <a:noFill/>
          <a:ln>
            <a:noFill/>
          </a:ln>
        </p:spPr>
      </p:pic>
      <p:sp>
        <p:nvSpPr>
          <p:cNvPr id="157" name="Google Shape;15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Formal Modeling</a:t>
            </a:r>
            <a:endParaRPr/>
          </a:p>
        </p:txBody>
      </p:sp>
      <p:sp>
        <p:nvSpPr>
          <p:cNvPr id="163" name="Google Shape;163;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solidFill>
                  <a:srgbClr val="000000"/>
                </a:solidFill>
                <a:highlight>
                  <a:srgbClr val="FFFFFF"/>
                </a:highlight>
              </a:rPr>
              <a:t>ETG (Entity Type Graph) generation</a:t>
            </a:r>
            <a:endParaRPr sz="1200">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GB" sz="1200">
                <a:solidFill>
                  <a:srgbClr val="000000"/>
                </a:solidFill>
                <a:highlight>
                  <a:srgbClr val="FFFFFF"/>
                </a:highlight>
              </a:rPr>
              <a:t>Protégé tool</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GB" sz="1200">
                <a:solidFill>
                  <a:srgbClr val="000000"/>
                </a:solidFill>
                <a:highlight>
                  <a:srgbClr val="FFFFFF"/>
                </a:highlight>
              </a:rPr>
              <a:t>Language alignment</a:t>
            </a:r>
            <a:endParaRPr sz="1200">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GB" sz="1200">
                <a:solidFill>
                  <a:srgbClr val="000000"/>
                </a:solidFill>
                <a:highlight>
                  <a:srgbClr val="FFFFFF"/>
                </a:highlight>
              </a:rPr>
              <a:t>KOS web tool</a:t>
            </a:r>
            <a:endParaRPr sz="1200">
              <a:solidFill>
                <a:srgbClr val="000000"/>
              </a:solidFill>
              <a:highlight>
                <a:srgbClr val="FFFFFF"/>
              </a:highlight>
            </a:endParaRPr>
          </a:p>
          <a:p>
            <a:pPr indent="0" lvl="0" marL="457200" rtl="0" algn="l">
              <a:spcBef>
                <a:spcPts val="0"/>
              </a:spcBef>
              <a:spcAft>
                <a:spcPts val="0"/>
              </a:spcAft>
              <a:buNone/>
            </a:pPr>
            <a:r>
              <a:t/>
            </a:r>
            <a:endParaRPr sz="1200">
              <a:solidFill>
                <a:srgbClr val="000000"/>
              </a:solidFill>
              <a:highlight>
                <a:srgbClr val="FFFFFF"/>
              </a:highlight>
            </a:endParaRPr>
          </a:p>
        </p:txBody>
      </p:sp>
      <p:pic>
        <p:nvPicPr>
          <p:cNvPr id="164" name="Google Shape;164;p23"/>
          <p:cNvPicPr preferRelativeResize="0"/>
          <p:nvPr/>
        </p:nvPicPr>
        <p:blipFill rotWithShape="1">
          <a:blip r:embed="rId3">
            <a:alphaModFix/>
          </a:blip>
          <a:srcRect b="0" l="0" r="19126" t="0"/>
          <a:stretch/>
        </p:blipFill>
        <p:spPr>
          <a:xfrm>
            <a:off x="3712350" y="1490100"/>
            <a:ext cx="5188201" cy="2849875"/>
          </a:xfrm>
          <a:prstGeom prst="rect">
            <a:avLst/>
          </a:prstGeom>
          <a:noFill/>
          <a:ln>
            <a:noFill/>
          </a:ln>
        </p:spPr>
      </p:pic>
      <p:sp>
        <p:nvSpPr>
          <p:cNvPr id="165" name="Google Shape;165;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b="0" l="0" r="26242" t="0"/>
          <a:stretch/>
        </p:blipFill>
        <p:spPr>
          <a:xfrm>
            <a:off x="279125" y="1099100"/>
            <a:ext cx="4163724" cy="2563625"/>
          </a:xfrm>
          <a:prstGeom prst="rect">
            <a:avLst/>
          </a:prstGeom>
          <a:noFill/>
          <a:ln>
            <a:noFill/>
          </a:ln>
        </p:spPr>
      </p:pic>
      <p:pic>
        <p:nvPicPr>
          <p:cNvPr id="171" name="Google Shape;171;p24"/>
          <p:cNvPicPr preferRelativeResize="0"/>
          <p:nvPr/>
        </p:nvPicPr>
        <p:blipFill>
          <a:blip r:embed="rId4">
            <a:alphaModFix/>
          </a:blip>
          <a:stretch>
            <a:fillRect/>
          </a:stretch>
        </p:blipFill>
        <p:spPr>
          <a:xfrm>
            <a:off x="4647425" y="1052725"/>
            <a:ext cx="4396350" cy="3477150"/>
          </a:xfrm>
          <a:prstGeom prst="rect">
            <a:avLst/>
          </a:prstGeom>
          <a:noFill/>
          <a:ln>
            <a:noFill/>
          </a:ln>
        </p:spPr>
      </p:pic>
      <p:sp>
        <p:nvSpPr>
          <p:cNvPr id="172" name="Google Shape;172;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Integration</a:t>
            </a:r>
            <a:endParaRPr/>
          </a:p>
        </p:txBody>
      </p:sp>
      <p:pic>
        <p:nvPicPr>
          <p:cNvPr id="178" name="Google Shape;178;p25"/>
          <p:cNvPicPr preferRelativeResize="0"/>
          <p:nvPr/>
        </p:nvPicPr>
        <p:blipFill rotWithShape="1">
          <a:blip r:embed="rId3">
            <a:alphaModFix/>
          </a:blip>
          <a:srcRect b="13621" l="0" r="0" t="0"/>
          <a:stretch/>
        </p:blipFill>
        <p:spPr>
          <a:xfrm>
            <a:off x="525125" y="2691325"/>
            <a:ext cx="8420076" cy="2348125"/>
          </a:xfrm>
          <a:prstGeom prst="rect">
            <a:avLst/>
          </a:prstGeom>
          <a:noFill/>
          <a:ln>
            <a:noFill/>
          </a:ln>
        </p:spPr>
      </p:pic>
      <p:sp>
        <p:nvSpPr>
          <p:cNvPr id="179" name="Google Shape;179;p25"/>
          <p:cNvSpPr txBox="1"/>
          <p:nvPr/>
        </p:nvSpPr>
        <p:spPr>
          <a:xfrm>
            <a:off x="976575" y="1938450"/>
            <a:ext cx="63138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Formal teleontology-Data Integration</a:t>
            </a:r>
            <a:endParaRPr sz="1000">
              <a:latin typeface="Lato"/>
              <a:ea typeface="Lato"/>
              <a:cs typeface="Lato"/>
              <a:sym typeface="Lato"/>
            </a:endParaRPr>
          </a:p>
          <a:p>
            <a:pPr indent="-292100" lvl="1" marL="914400" rtl="0" algn="l">
              <a:spcBef>
                <a:spcPts val="0"/>
              </a:spcBef>
              <a:spcAft>
                <a:spcPts val="0"/>
              </a:spcAft>
              <a:buSzPts val="1000"/>
              <a:buFont typeface="Lato"/>
              <a:buChar char="○"/>
            </a:pPr>
            <a:r>
              <a:rPr lang="en-GB" sz="1000">
                <a:latin typeface="Lato"/>
                <a:ea typeface="Lato"/>
                <a:cs typeface="Lato"/>
                <a:sym typeface="Lato"/>
              </a:rPr>
              <a:t>.ttl files produced  for 12 classes (.owl file) and its corresponding dataset (.csv file)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URIs - for each class </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Relationship links to URIs of another class with defined object properties</a:t>
            </a:r>
            <a:endParaRPr sz="1000">
              <a:latin typeface="Lato"/>
              <a:ea typeface="Lato"/>
              <a:cs typeface="Lato"/>
              <a:sym typeface="Lato"/>
            </a:endParaRPr>
          </a:p>
        </p:txBody>
      </p:sp>
      <p:sp>
        <p:nvSpPr>
          <p:cNvPr id="180" name="Google Shape;180;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GraphDB</a:t>
            </a:r>
            <a:endParaRPr/>
          </a:p>
          <a:p>
            <a:pPr indent="-298450" lvl="1" marL="914400" rtl="0" algn="l">
              <a:spcBef>
                <a:spcPts val="0"/>
              </a:spcBef>
              <a:spcAft>
                <a:spcPts val="0"/>
              </a:spcAft>
              <a:buSzPts val="1100"/>
              <a:buChar char="○"/>
            </a:pPr>
            <a:r>
              <a:rPr lang="en-GB"/>
              <a:t>12 .ttl files imported</a:t>
            </a:r>
            <a:endParaRPr/>
          </a:p>
          <a:p>
            <a:pPr indent="-298450" lvl="1" marL="914400" rtl="0" algn="l">
              <a:spcBef>
                <a:spcPts val="0"/>
              </a:spcBef>
              <a:spcAft>
                <a:spcPts val="0"/>
              </a:spcAft>
              <a:buSzPts val="1100"/>
              <a:buChar char="○"/>
            </a:pPr>
            <a:r>
              <a:rPr lang="en-GB"/>
              <a:t>Linked Relationships</a:t>
            </a:r>
            <a:endParaRPr/>
          </a:p>
          <a:p>
            <a:pPr indent="-298450" lvl="2" marL="1371600" rtl="0" algn="l">
              <a:spcBef>
                <a:spcPts val="0"/>
              </a:spcBef>
              <a:spcAft>
                <a:spcPts val="0"/>
              </a:spcAft>
              <a:buSzPts val="1100"/>
              <a:buChar char="■"/>
            </a:pPr>
            <a:r>
              <a:rPr lang="en-GB"/>
              <a:t>KG construction</a:t>
            </a:r>
            <a:endParaRPr/>
          </a:p>
          <a:p>
            <a:pPr indent="-298450" lvl="1" marL="914400" rtl="0" algn="l">
              <a:spcBef>
                <a:spcPts val="0"/>
              </a:spcBef>
              <a:spcAft>
                <a:spcPts val="0"/>
              </a:spcAft>
              <a:buSzPts val="1100"/>
              <a:buChar char="○"/>
            </a:pPr>
            <a:r>
              <a:rPr lang="en-GB"/>
              <a:t>Visualised graph for different classes.</a:t>
            </a:r>
            <a:endParaRPr/>
          </a:p>
          <a:p>
            <a:pPr indent="-298450" lvl="1" marL="914400" rtl="0" algn="l">
              <a:spcBef>
                <a:spcPts val="0"/>
              </a:spcBef>
              <a:spcAft>
                <a:spcPts val="0"/>
              </a:spcAft>
              <a:buSzPts val="1100"/>
              <a:buChar char="○"/>
            </a:pPr>
            <a:r>
              <a:rPr lang="en-GB"/>
              <a:t>SPARQL queries tested for each CQs</a:t>
            </a:r>
            <a:endParaRPr/>
          </a:p>
        </p:txBody>
      </p:sp>
      <p:pic>
        <p:nvPicPr>
          <p:cNvPr id="186" name="Google Shape;186;p26"/>
          <p:cNvPicPr preferRelativeResize="0"/>
          <p:nvPr/>
        </p:nvPicPr>
        <p:blipFill>
          <a:blip r:embed="rId3">
            <a:alphaModFix/>
          </a:blip>
          <a:stretch>
            <a:fillRect/>
          </a:stretch>
        </p:blipFill>
        <p:spPr>
          <a:xfrm>
            <a:off x="4047775" y="872475"/>
            <a:ext cx="4994425" cy="4151024"/>
          </a:xfrm>
          <a:prstGeom prst="rect">
            <a:avLst/>
          </a:prstGeom>
          <a:noFill/>
          <a:ln>
            <a:noFill/>
          </a:ln>
        </p:spPr>
      </p:pic>
      <p:sp>
        <p:nvSpPr>
          <p:cNvPr id="187" name="Google Shape;187;p2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KG Construction &amp; Exploitation</a:t>
            </a:r>
            <a:endParaRPr sz="2000"/>
          </a:p>
        </p:txBody>
      </p:sp>
      <p:sp>
        <p:nvSpPr>
          <p:cNvPr id="188" name="Google Shape;188;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1028775" y="179225"/>
            <a:ext cx="7096551" cy="4360799"/>
          </a:xfrm>
          <a:prstGeom prst="rect">
            <a:avLst/>
          </a:prstGeom>
          <a:noFill/>
          <a:ln>
            <a:noFill/>
          </a:ln>
        </p:spPr>
      </p:pic>
      <p:sp>
        <p:nvSpPr>
          <p:cNvPr id="194" name="Google Shape;194;p27"/>
          <p:cNvSpPr txBox="1"/>
          <p:nvPr/>
        </p:nvSpPr>
        <p:spPr>
          <a:xfrm>
            <a:off x="372700" y="4472600"/>
            <a:ext cx="84681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highlight>
                  <a:srgbClr val="FFFFFF"/>
                </a:highlight>
                <a:latin typeface="Lato"/>
                <a:ea typeface="Lato"/>
                <a:cs typeface="Lato"/>
                <a:sym typeface="Lato"/>
              </a:rPr>
              <a:t>Knowledge graph exploitation for Patient:</a:t>
            </a:r>
            <a:r>
              <a:rPr lang="en-GB" sz="1000">
                <a:highlight>
                  <a:srgbClr val="FFFFFF"/>
                </a:highlight>
                <a:latin typeface="Lato"/>
                <a:ea typeface="Lato"/>
                <a:cs typeface="Lato"/>
                <a:sym typeface="Lato"/>
              </a:rPr>
              <a:t> The Patient2 (blue) connects with P1 (purple), i.e., physician or MMG and P3 (purple), i.e. diagnostic tests through Encounters labelled in number 108 (yellow) to P1 and other Encounters (yellow) connected to P3 respectively. The several relationships are denoted on the edges. All encounters are linked to CNR-Rome (yellow):  Healthcare Center.</a:t>
            </a:r>
            <a:endParaRPr sz="1000">
              <a:highlight>
                <a:srgbClr val="FFFFFF"/>
              </a:highlight>
              <a:latin typeface="Lato"/>
              <a:ea typeface="Lato"/>
              <a:cs typeface="Lato"/>
              <a:sym typeface="Lato"/>
            </a:endParaRPr>
          </a:p>
        </p:txBody>
      </p:sp>
      <p:sp>
        <p:nvSpPr>
          <p:cNvPr id="195" name="Google Shape;19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8"/>
          <p:cNvPicPr preferRelativeResize="0"/>
          <p:nvPr/>
        </p:nvPicPr>
        <p:blipFill>
          <a:blip r:embed="rId3">
            <a:alphaModFix/>
          </a:blip>
          <a:stretch>
            <a:fillRect/>
          </a:stretch>
        </p:blipFill>
        <p:spPr>
          <a:xfrm>
            <a:off x="1404750" y="107675"/>
            <a:ext cx="6649877" cy="4439799"/>
          </a:xfrm>
          <a:prstGeom prst="rect">
            <a:avLst/>
          </a:prstGeom>
          <a:noFill/>
          <a:ln>
            <a:noFill/>
          </a:ln>
        </p:spPr>
      </p:pic>
      <p:sp>
        <p:nvSpPr>
          <p:cNvPr id="201" name="Google Shape;201;p28"/>
          <p:cNvSpPr txBox="1"/>
          <p:nvPr/>
        </p:nvSpPr>
        <p:spPr>
          <a:xfrm>
            <a:off x="424975" y="4495300"/>
            <a:ext cx="8490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highlight>
                  <a:srgbClr val="FFFFFF"/>
                </a:highlight>
                <a:latin typeface="Lato"/>
                <a:ea typeface="Lato"/>
                <a:cs typeface="Lato"/>
                <a:sym typeface="Lato"/>
              </a:rPr>
              <a:t>KG exploitation for Medication administration </a:t>
            </a:r>
            <a:r>
              <a:rPr lang="en-GB" sz="1000">
                <a:highlight>
                  <a:srgbClr val="FFFFFF"/>
                </a:highlight>
                <a:latin typeface="Lato"/>
                <a:ea typeface="Lato"/>
                <a:cs typeface="Lato"/>
                <a:sym typeface="Lato"/>
              </a:rPr>
              <a:t>: </a:t>
            </a:r>
            <a:r>
              <a:rPr lang="en-GB" sz="1000">
                <a:highlight>
                  <a:srgbClr val="FFFFFF"/>
                </a:highlight>
                <a:latin typeface="Lato"/>
                <a:ea typeface="Lato"/>
                <a:cs typeface="Lato"/>
                <a:sym typeface="Lato"/>
              </a:rPr>
              <a:t>Knowledge graph from teleontology integrated with the medication data of Patient1. The Med4 (blue) medication is administered to the patient at Encounter 54 (blue) with local pharmacy drug ID, LP4 (blue) for a given healthissue, HI10 (blue) the encounter number on the prescription by physician or MMG, P1 (yellow).</a:t>
            </a:r>
            <a:endParaRPr sz="1000">
              <a:highlight>
                <a:srgbClr val="FFFFFF"/>
              </a:highlight>
              <a:latin typeface="Lato"/>
              <a:ea typeface="Lato"/>
              <a:cs typeface="Lato"/>
              <a:sym typeface="Lato"/>
            </a:endParaRPr>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727875" y="571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CQs tested with SPARQl query</a:t>
            </a:r>
            <a:endParaRPr/>
          </a:p>
        </p:txBody>
      </p:sp>
      <p:pic>
        <p:nvPicPr>
          <p:cNvPr id="208" name="Google Shape;208;p29"/>
          <p:cNvPicPr preferRelativeResize="0"/>
          <p:nvPr/>
        </p:nvPicPr>
        <p:blipFill>
          <a:blip r:embed="rId3">
            <a:alphaModFix/>
          </a:blip>
          <a:stretch>
            <a:fillRect/>
          </a:stretch>
        </p:blipFill>
        <p:spPr>
          <a:xfrm>
            <a:off x="727875" y="1792950"/>
            <a:ext cx="7610251" cy="2079375"/>
          </a:xfrm>
          <a:prstGeom prst="rect">
            <a:avLst/>
          </a:prstGeom>
          <a:noFill/>
          <a:ln>
            <a:noFill/>
          </a:ln>
        </p:spPr>
      </p:pic>
      <p:pic>
        <p:nvPicPr>
          <p:cNvPr id="209" name="Google Shape;209;p29"/>
          <p:cNvPicPr preferRelativeResize="0"/>
          <p:nvPr/>
        </p:nvPicPr>
        <p:blipFill>
          <a:blip r:embed="rId4">
            <a:alphaModFix/>
          </a:blip>
          <a:stretch>
            <a:fillRect/>
          </a:stretch>
        </p:blipFill>
        <p:spPr>
          <a:xfrm>
            <a:off x="727875" y="3872325"/>
            <a:ext cx="7688402" cy="1134525"/>
          </a:xfrm>
          <a:prstGeom prst="rect">
            <a:avLst/>
          </a:prstGeom>
          <a:noFill/>
          <a:ln>
            <a:noFill/>
          </a:ln>
        </p:spPr>
      </p:pic>
      <p:sp>
        <p:nvSpPr>
          <p:cNvPr id="210" name="Google Shape;210;p29"/>
          <p:cNvSpPr txBox="1"/>
          <p:nvPr/>
        </p:nvSpPr>
        <p:spPr>
          <a:xfrm>
            <a:off x="339800" y="1107150"/>
            <a:ext cx="8875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FFFFFF"/>
                </a:highlight>
                <a:latin typeface="Lato"/>
                <a:ea typeface="Lato"/>
                <a:cs typeface="Lato"/>
                <a:sym typeface="Lato"/>
              </a:rPr>
              <a:t>Competency Question (CQ) : </a:t>
            </a:r>
            <a:r>
              <a:rPr lang="en-GB" sz="1200">
                <a:highlight>
                  <a:srgbClr val="FFFFFF"/>
                </a:highlight>
                <a:latin typeface="Lato"/>
                <a:ea typeface="Lato"/>
                <a:cs typeface="Lato"/>
                <a:sym typeface="Lato"/>
              </a:rPr>
              <a:t>Pharmacist is looking for an active component/ingredient  of the prescribed drug for the treatment of hypertension.</a:t>
            </a:r>
            <a:endParaRPr sz="1200">
              <a:highlight>
                <a:srgbClr val="FFFFFF"/>
              </a:highlight>
              <a:latin typeface="Lato"/>
              <a:ea typeface="Lato"/>
              <a:cs typeface="Lato"/>
              <a:sym typeface="Lato"/>
            </a:endParaRPr>
          </a:p>
        </p:txBody>
      </p:sp>
      <p:sp>
        <p:nvSpPr>
          <p:cNvPr id="211" name="Google Shape;211;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0"/>
          <p:cNvPicPr preferRelativeResize="0"/>
          <p:nvPr/>
        </p:nvPicPr>
        <p:blipFill rotWithShape="1">
          <a:blip r:embed="rId3">
            <a:alphaModFix/>
          </a:blip>
          <a:srcRect b="0" l="0" r="0" t="5320"/>
          <a:stretch/>
        </p:blipFill>
        <p:spPr>
          <a:xfrm>
            <a:off x="152400" y="909750"/>
            <a:ext cx="8839199" cy="3814974"/>
          </a:xfrm>
          <a:prstGeom prst="rect">
            <a:avLst/>
          </a:prstGeom>
          <a:noFill/>
          <a:ln>
            <a:noFill/>
          </a:ln>
        </p:spPr>
      </p:pic>
      <p:sp>
        <p:nvSpPr>
          <p:cNvPr id="217" name="Google Shape;217;p30"/>
          <p:cNvSpPr txBox="1"/>
          <p:nvPr/>
        </p:nvSpPr>
        <p:spPr>
          <a:xfrm>
            <a:off x="231100" y="320200"/>
            <a:ext cx="876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FFFFFF"/>
                </a:highlight>
                <a:latin typeface="Lato"/>
                <a:ea typeface="Lato"/>
                <a:cs typeface="Lato"/>
                <a:sym typeface="Lato"/>
              </a:rPr>
              <a:t>Competency Question: </a:t>
            </a:r>
            <a:r>
              <a:rPr lang="en-GB" sz="1200">
                <a:highlight>
                  <a:srgbClr val="FFFFFF"/>
                </a:highlight>
                <a:latin typeface="Lato"/>
                <a:ea typeface="Lato"/>
                <a:cs typeface="Lato"/>
                <a:sym typeface="Lato"/>
              </a:rPr>
              <a:t>Hospital staff retrieves Andre email address to send him the diagnostic test results.</a:t>
            </a:r>
            <a:endParaRPr sz="1200">
              <a:highlight>
                <a:srgbClr val="FFFFFF"/>
              </a:highlight>
              <a:latin typeface="Lato"/>
              <a:ea typeface="Lato"/>
              <a:cs typeface="Lato"/>
              <a:sym typeface="Lato"/>
            </a:endParaRPr>
          </a:p>
        </p:txBody>
      </p:sp>
      <p:sp>
        <p:nvSpPr>
          <p:cNvPr id="218" name="Google Shape;218;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1"/>
          <p:cNvPicPr preferRelativeResize="0"/>
          <p:nvPr/>
        </p:nvPicPr>
        <p:blipFill rotWithShape="1">
          <a:blip r:embed="rId3">
            <a:alphaModFix/>
          </a:blip>
          <a:srcRect b="797" l="0" r="0" t="1926"/>
          <a:stretch/>
        </p:blipFill>
        <p:spPr>
          <a:xfrm>
            <a:off x="152400" y="745750"/>
            <a:ext cx="8777375" cy="4129724"/>
          </a:xfrm>
          <a:prstGeom prst="rect">
            <a:avLst/>
          </a:prstGeom>
          <a:noFill/>
          <a:ln>
            <a:noFill/>
          </a:ln>
        </p:spPr>
      </p:pic>
      <p:sp>
        <p:nvSpPr>
          <p:cNvPr id="224" name="Google Shape;224;p31"/>
          <p:cNvSpPr txBox="1"/>
          <p:nvPr/>
        </p:nvSpPr>
        <p:spPr>
          <a:xfrm>
            <a:off x="432425" y="275475"/>
            <a:ext cx="7834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FFFFFF"/>
                </a:highlight>
                <a:latin typeface="Lato"/>
                <a:ea typeface="Lato"/>
                <a:cs typeface="Lato"/>
                <a:sym typeface="Lato"/>
              </a:rPr>
              <a:t>CQ</a:t>
            </a:r>
            <a:r>
              <a:rPr lang="en-GB" sz="1200">
                <a:highlight>
                  <a:srgbClr val="FFFFFF"/>
                </a:highlight>
                <a:latin typeface="Lato"/>
                <a:ea typeface="Lato"/>
                <a:cs typeface="Lato"/>
                <a:sym typeface="Lato"/>
              </a:rPr>
              <a:t> : </a:t>
            </a:r>
            <a:r>
              <a:rPr lang="en-GB" sz="1200">
                <a:highlight>
                  <a:srgbClr val="FFFFFF"/>
                </a:highlight>
                <a:latin typeface="Lato"/>
                <a:ea typeface="Lato"/>
                <a:cs typeface="Lato"/>
                <a:sym typeface="Lato"/>
              </a:rPr>
              <a:t>Physician wants to refer to the last medication prescribed to Jayson who is diagnosed with Acute bronchitis</a:t>
            </a:r>
            <a:endParaRPr sz="1200">
              <a:highlight>
                <a:srgbClr val="FFFFFF"/>
              </a:highlight>
              <a:latin typeface="Lato"/>
              <a:ea typeface="Lato"/>
              <a:cs typeface="Lato"/>
              <a:sym typeface="Lato"/>
            </a:endParaRPr>
          </a:p>
        </p:txBody>
      </p:sp>
      <p:sp>
        <p:nvSpPr>
          <p:cNvPr id="225" name="Google Shape;225;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PURPOSE</a:t>
            </a:r>
            <a:endParaRPr/>
          </a:p>
        </p:txBody>
      </p:sp>
      <p:sp>
        <p:nvSpPr>
          <p:cNvPr id="96" name="Google Shape;96;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5D6879"/>
              </a:buClr>
              <a:buSzPts val="1400"/>
              <a:buChar char="●"/>
            </a:pPr>
            <a:r>
              <a:rPr lang="en-GB" sz="1400">
                <a:solidFill>
                  <a:srgbClr val="5D6879"/>
                </a:solidFill>
              </a:rPr>
              <a:t>Integrate CNR-Rome patient’s data with synthetic patient data and medicinal data from drug databases.</a:t>
            </a:r>
            <a:endParaRPr sz="1400">
              <a:solidFill>
                <a:srgbClr val="5D6879"/>
              </a:solidFill>
            </a:endParaRPr>
          </a:p>
          <a:p>
            <a:pPr indent="-317500" lvl="0" marL="457200" rtl="0" algn="l">
              <a:lnSpc>
                <a:spcPct val="100000"/>
              </a:lnSpc>
              <a:spcBef>
                <a:spcPts val="0"/>
              </a:spcBef>
              <a:spcAft>
                <a:spcPts val="0"/>
              </a:spcAft>
              <a:buClr>
                <a:srgbClr val="5D6879"/>
              </a:buClr>
              <a:buSzPts val="1400"/>
              <a:buChar char="●"/>
            </a:pPr>
            <a:r>
              <a:rPr lang="en-GB" sz="1400">
                <a:solidFill>
                  <a:srgbClr val="5D6879"/>
                </a:solidFill>
              </a:rPr>
              <a:t>Facilitate a second opinion for physician in </a:t>
            </a:r>
            <a:r>
              <a:rPr lang="en-GB" sz="1400">
                <a:solidFill>
                  <a:srgbClr val="5D6879"/>
                </a:solidFill>
              </a:rPr>
              <a:t>drug </a:t>
            </a:r>
            <a:r>
              <a:rPr lang="en-GB" sz="1400">
                <a:solidFill>
                  <a:srgbClr val="5D6879"/>
                </a:solidFill>
              </a:rPr>
              <a:t>prescription to a patient with comorbidities.</a:t>
            </a:r>
            <a:endParaRPr sz="1400">
              <a:solidFill>
                <a:srgbClr val="5D6879"/>
              </a:solidFill>
            </a:endParaRPr>
          </a:p>
          <a:p>
            <a:pPr indent="-317500" lvl="0" marL="457200" rtl="0" algn="l">
              <a:lnSpc>
                <a:spcPct val="100000"/>
              </a:lnSpc>
              <a:spcBef>
                <a:spcPts val="0"/>
              </a:spcBef>
              <a:spcAft>
                <a:spcPts val="0"/>
              </a:spcAft>
              <a:buClr>
                <a:srgbClr val="5D6879"/>
              </a:buClr>
              <a:buSzPts val="1400"/>
              <a:buChar char="●"/>
            </a:pPr>
            <a:r>
              <a:rPr lang="en-GB" sz="1400">
                <a:solidFill>
                  <a:srgbClr val="5D6879"/>
                </a:solidFill>
              </a:rPr>
              <a:t>Make the physician aware of drugs being reassessed, or disapproved in Europe (or Italy). </a:t>
            </a:r>
            <a:endParaRPr sz="1400">
              <a:solidFill>
                <a:srgbClr val="5D6879"/>
              </a:solidFill>
            </a:endParaRPr>
          </a:p>
          <a:p>
            <a:pPr indent="-317500" lvl="0" marL="457200" rtl="0" algn="l">
              <a:lnSpc>
                <a:spcPct val="100000"/>
              </a:lnSpc>
              <a:spcBef>
                <a:spcPts val="0"/>
              </a:spcBef>
              <a:spcAft>
                <a:spcPts val="0"/>
              </a:spcAft>
              <a:buClr>
                <a:srgbClr val="5D6879"/>
              </a:buClr>
              <a:buSzPts val="1400"/>
              <a:buChar char="●"/>
            </a:pPr>
            <a:r>
              <a:rPr lang="en-GB" sz="1400">
                <a:solidFill>
                  <a:srgbClr val="5D6879"/>
                </a:solidFill>
              </a:rPr>
              <a:t>Help patients keep track of their medical history.</a:t>
            </a:r>
            <a:endParaRPr sz="1400">
              <a:solidFill>
                <a:srgbClr val="5D6879"/>
              </a:solidFill>
            </a:endParaRPr>
          </a:p>
          <a:p>
            <a:pPr indent="-317500" lvl="0" marL="457200" rtl="0" algn="l">
              <a:lnSpc>
                <a:spcPct val="100000"/>
              </a:lnSpc>
              <a:spcBef>
                <a:spcPts val="0"/>
              </a:spcBef>
              <a:spcAft>
                <a:spcPts val="0"/>
              </a:spcAft>
              <a:buClr>
                <a:srgbClr val="5D6879"/>
              </a:buClr>
              <a:buSzPts val="1400"/>
              <a:buChar char="●"/>
            </a:pPr>
            <a:r>
              <a:rPr lang="en-GB" sz="1400">
                <a:solidFill>
                  <a:srgbClr val="5D6879"/>
                </a:solidFill>
              </a:rPr>
              <a:t>Let hospital management handle patient’s data efficiently, increase the personalised care of the patients based on their diseases’ gravity.</a:t>
            </a:r>
            <a:endParaRPr sz="1400"/>
          </a:p>
        </p:txBody>
      </p:sp>
      <p:sp>
        <p:nvSpPr>
          <p:cNvPr id="97" name="Google Shape;97;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2"/>
          <p:cNvPicPr preferRelativeResize="0"/>
          <p:nvPr/>
        </p:nvPicPr>
        <p:blipFill>
          <a:blip r:embed="rId3">
            <a:alphaModFix/>
          </a:blip>
          <a:stretch>
            <a:fillRect/>
          </a:stretch>
        </p:blipFill>
        <p:spPr>
          <a:xfrm>
            <a:off x="275450" y="827750"/>
            <a:ext cx="8498852" cy="4163349"/>
          </a:xfrm>
          <a:prstGeom prst="rect">
            <a:avLst/>
          </a:prstGeom>
          <a:noFill/>
          <a:ln>
            <a:noFill/>
          </a:ln>
        </p:spPr>
      </p:pic>
      <p:sp>
        <p:nvSpPr>
          <p:cNvPr id="231" name="Google Shape;231;p32"/>
          <p:cNvSpPr txBox="1"/>
          <p:nvPr/>
        </p:nvSpPr>
        <p:spPr>
          <a:xfrm>
            <a:off x="439825" y="245975"/>
            <a:ext cx="780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Lato"/>
                <a:ea typeface="Lato"/>
                <a:cs typeface="Lato"/>
                <a:sym typeface="Lato"/>
              </a:rPr>
              <a:t>CQ</a:t>
            </a:r>
            <a:r>
              <a:rPr lang="en-GB" sz="1200">
                <a:latin typeface="Lato"/>
                <a:ea typeface="Lato"/>
                <a:cs typeface="Lato"/>
                <a:sym typeface="Lato"/>
              </a:rPr>
              <a:t>: </a:t>
            </a:r>
            <a:r>
              <a:rPr lang="en-GB" sz="1200">
                <a:solidFill>
                  <a:srgbClr val="24292F"/>
                </a:solidFill>
                <a:highlight>
                  <a:srgbClr val="FFFFFF"/>
                </a:highlight>
              </a:rPr>
              <a:t>Clinician searches through the list of approved drugs that are available in the local pharmacy for hypertension.</a:t>
            </a:r>
            <a:endParaRPr sz="1200">
              <a:latin typeface="Lato"/>
              <a:ea typeface="Lato"/>
              <a:cs typeface="Lato"/>
              <a:sym typeface="Lato"/>
            </a:endParaRPr>
          </a:p>
        </p:txBody>
      </p:sp>
      <p:sp>
        <p:nvSpPr>
          <p:cNvPr id="232" name="Google Shape;232;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3"/>
          <p:cNvPicPr preferRelativeResize="0"/>
          <p:nvPr/>
        </p:nvPicPr>
        <p:blipFill>
          <a:blip r:embed="rId3">
            <a:alphaModFix/>
          </a:blip>
          <a:stretch>
            <a:fillRect/>
          </a:stretch>
        </p:blipFill>
        <p:spPr>
          <a:xfrm>
            <a:off x="847825" y="805400"/>
            <a:ext cx="6787900" cy="1973625"/>
          </a:xfrm>
          <a:prstGeom prst="rect">
            <a:avLst/>
          </a:prstGeom>
          <a:noFill/>
          <a:ln>
            <a:noFill/>
          </a:ln>
        </p:spPr>
      </p:pic>
      <p:pic>
        <p:nvPicPr>
          <p:cNvPr id="238" name="Google Shape;238;p33"/>
          <p:cNvPicPr preferRelativeResize="0"/>
          <p:nvPr/>
        </p:nvPicPr>
        <p:blipFill>
          <a:blip r:embed="rId4">
            <a:alphaModFix/>
          </a:blip>
          <a:stretch>
            <a:fillRect/>
          </a:stretch>
        </p:blipFill>
        <p:spPr>
          <a:xfrm>
            <a:off x="916175" y="3108775"/>
            <a:ext cx="7209426" cy="1796500"/>
          </a:xfrm>
          <a:prstGeom prst="rect">
            <a:avLst/>
          </a:prstGeom>
          <a:noFill/>
          <a:ln>
            <a:noFill/>
          </a:ln>
        </p:spPr>
      </p:pic>
      <p:sp>
        <p:nvSpPr>
          <p:cNvPr id="239" name="Google Shape;239;p33"/>
          <p:cNvSpPr txBox="1"/>
          <p:nvPr/>
        </p:nvSpPr>
        <p:spPr>
          <a:xfrm>
            <a:off x="745450" y="238525"/>
            <a:ext cx="78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Lato"/>
                <a:ea typeface="Lato"/>
                <a:cs typeface="Lato"/>
                <a:sym typeface="Lato"/>
              </a:rPr>
              <a:t>CQ</a:t>
            </a:r>
            <a:r>
              <a:rPr lang="en-GB" sz="1200">
                <a:latin typeface="Lato"/>
                <a:ea typeface="Lato"/>
                <a:cs typeface="Lato"/>
                <a:sym typeface="Lato"/>
              </a:rPr>
              <a:t>: </a:t>
            </a:r>
            <a:r>
              <a:rPr lang="en-GB" sz="1200">
                <a:latin typeface="Lato"/>
                <a:ea typeface="Lato"/>
                <a:cs typeface="Lato"/>
                <a:sym typeface="Lato"/>
              </a:rPr>
              <a:t>Patient1 records routine health observations and wants to track the whole record.</a:t>
            </a:r>
            <a:endParaRPr sz="1200">
              <a:latin typeface="Lato"/>
              <a:ea typeface="Lato"/>
              <a:cs typeface="Lato"/>
              <a:sym typeface="Lato"/>
            </a:endParaRPr>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6" name="Google Shape;246;p34"/>
          <p:cNvPicPr preferRelativeResize="0"/>
          <p:nvPr/>
        </p:nvPicPr>
        <p:blipFill>
          <a:blip r:embed="rId3">
            <a:alphaModFix/>
          </a:blip>
          <a:stretch>
            <a:fillRect/>
          </a:stretch>
        </p:blipFill>
        <p:spPr>
          <a:xfrm>
            <a:off x="152400" y="152400"/>
            <a:ext cx="8839199" cy="3348525"/>
          </a:xfrm>
          <a:prstGeom prst="rect">
            <a:avLst/>
          </a:prstGeom>
          <a:noFill/>
          <a:ln>
            <a:noFill/>
          </a:ln>
        </p:spPr>
      </p:pic>
      <p:sp>
        <p:nvSpPr>
          <p:cNvPr id="247" name="Google Shape;247;p34"/>
          <p:cNvSpPr txBox="1"/>
          <p:nvPr/>
        </p:nvSpPr>
        <p:spPr>
          <a:xfrm>
            <a:off x="202925" y="3545500"/>
            <a:ext cx="83868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900">
                <a:highlight>
                  <a:srgbClr val="FFFFFF"/>
                </a:highlight>
              </a:rPr>
              <a:t>Figure 13: The competency questions, CQs which were answered with the SPARQL Query. Green represents the whole CQ query was resolved, yellow represents a certain part of the CQ was resolved, red represents the unresolved CQs.</a:t>
            </a:r>
            <a:endParaRPr sz="900">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a:t>
            </a:r>
            <a:endParaRPr/>
          </a:p>
        </p:txBody>
      </p:sp>
      <p:sp>
        <p:nvSpPr>
          <p:cNvPr id="253" name="Google Shape;253;p35"/>
          <p:cNvSpPr txBox="1"/>
          <p:nvPr>
            <p:ph idx="1" type="body"/>
          </p:nvPr>
        </p:nvSpPr>
        <p:spPr>
          <a:xfrm>
            <a:off x="658125" y="1762138"/>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1200"/>
              </a:spcBef>
              <a:spcAft>
                <a:spcPts val="1200"/>
              </a:spcAft>
              <a:buNone/>
            </a:pPr>
            <a:r>
              <a:t/>
            </a:r>
            <a:endParaRPr/>
          </a:p>
        </p:txBody>
      </p:sp>
      <p:sp>
        <p:nvSpPr>
          <p:cNvPr id="254" name="Google Shape;254;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5" name="Google Shape;255;p35"/>
          <p:cNvPicPr preferRelativeResize="0"/>
          <p:nvPr/>
        </p:nvPicPr>
        <p:blipFill>
          <a:blip r:embed="rId4">
            <a:alphaModFix/>
          </a:blip>
          <a:stretch>
            <a:fillRect/>
          </a:stretch>
        </p:blipFill>
        <p:spPr>
          <a:xfrm>
            <a:off x="729450" y="1853850"/>
            <a:ext cx="2347383" cy="1013850"/>
          </a:xfrm>
          <a:prstGeom prst="rect">
            <a:avLst/>
          </a:prstGeom>
          <a:noFill/>
          <a:ln>
            <a:noFill/>
          </a:ln>
        </p:spPr>
      </p:pic>
      <p:pic>
        <p:nvPicPr>
          <p:cNvPr id="256" name="Google Shape;256;p35"/>
          <p:cNvPicPr preferRelativeResize="0"/>
          <p:nvPr/>
        </p:nvPicPr>
        <p:blipFill>
          <a:blip r:embed="rId5">
            <a:alphaModFix/>
          </a:blip>
          <a:stretch>
            <a:fillRect/>
          </a:stretch>
        </p:blipFill>
        <p:spPr>
          <a:xfrm>
            <a:off x="4222488" y="1762138"/>
            <a:ext cx="4124325" cy="2619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Issues</a:t>
            </a:r>
            <a:endParaRPr/>
          </a:p>
        </p:txBody>
      </p:sp>
      <p:sp>
        <p:nvSpPr>
          <p:cNvPr id="262" name="Google Shape;262;p36"/>
          <p:cNvSpPr txBox="1"/>
          <p:nvPr>
            <p:ph idx="1" type="body"/>
          </p:nvPr>
        </p:nvSpPr>
        <p:spPr>
          <a:xfrm>
            <a:off x="729450" y="2078875"/>
            <a:ext cx="7688700" cy="25776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rgbClr val="000000"/>
              </a:buClr>
              <a:buSzPts val="1300"/>
              <a:buFont typeface="Arial"/>
              <a:buChar char="●"/>
            </a:pPr>
            <a:r>
              <a:rPr lang="en-GB" sz="1200">
                <a:solidFill>
                  <a:srgbClr val="000000"/>
                </a:solidFill>
                <a:latin typeface="Arial"/>
                <a:ea typeface="Arial"/>
                <a:cs typeface="Arial"/>
                <a:sym typeface="Arial"/>
              </a:rPr>
              <a:t>Different</a:t>
            </a:r>
            <a:r>
              <a:rPr lang="en-GB" sz="1200">
                <a:solidFill>
                  <a:srgbClr val="000000"/>
                </a:solidFill>
                <a:latin typeface="Arial"/>
                <a:ea typeface="Arial"/>
                <a:cs typeface="Arial"/>
                <a:sym typeface="Arial"/>
              </a:rPr>
              <a:t> languages not integrated</a:t>
            </a:r>
            <a:endParaRPr sz="12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Eg: a tourist visits CNR-Rome or goes to local pharmacy to buy his medicines. </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GB" sz="1200">
                <a:solidFill>
                  <a:srgbClr val="000000"/>
                </a:solidFill>
                <a:latin typeface="Arial"/>
                <a:ea typeface="Arial"/>
                <a:cs typeface="Arial"/>
                <a:sym typeface="Arial"/>
              </a:rPr>
              <a:t>Dataset unavailability:</a:t>
            </a:r>
            <a:endParaRPr sz="12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SoPs/guidelines for the diagnostics tests.</a:t>
            </a:r>
            <a:endParaRPr sz="12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Appointment scheduling</a:t>
            </a:r>
            <a:endParaRPr sz="12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Country specific drug database</a:t>
            </a:r>
            <a:endParaRPr sz="12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eg: Farmabank in Italy </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GB" sz="1200">
                <a:solidFill>
                  <a:srgbClr val="000000"/>
                </a:solidFill>
                <a:latin typeface="Arial"/>
                <a:ea typeface="Arial"/>
                <a:cs typeface="Arial"/>
                <a:sym typeface="Arial"/>
              </a:rPr>
              <a:t>Limited data</a:t>
            </a:r>
            <a:endParaRPr sz="12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Only one hospital, one patient.</a:t>
            </a:r>
            <a:endParaRPr/>
          </a:p>
        </p:txBody>
      </p:sp>
      <p:sp>
        <p:nvSpPr>
          <p:cNvPr id="263" name="Google Shape;263;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 and Future Aspects</a:t>
            </a:r>
            <a:endParaRPr/>
          </a:p>
        </p:txBody>
      </p:sp>
      <p:sp>
        <p:nvSpPr>
          <p:cNvPr id="269" name="Google Shape;269;p37"/>
          <p:cNvSpPr txBox="1"/>
          <p:nvPr>
            <p:ph idx="1" type="body"/>
          </p:nvPr>
        </p:nvSpPr>
        <p:spPr>
          <a:xfrm>
            <a:off x="727650" y="2054500"/>
            <a:ext cx="7688700" cy="22611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rgbClr val="000000"/>
              </a:buClr>
              <a:buSzPts val="1300"/>
              <a:buFont typeface="Arial"/>
              <a:buChar char="●"/>
            </a:pPr>
            <a:r>
              <a:rPr lang="en-GB" sz="1200">
                <a:solidFill>
                  <a:srgbClr val="000000"/>
                </a:solidFill>
                <a:latin typeface="Arial"/>
                <a:ea typeface="Arial"/>
                <a:cs typeface="Arial"/>
                <a:sym typeface="Arial"/>
              </a:rPr>
              <a:t>N</a:t>
            </a:r>
            <a:r>
              <a:rPr lang="en-GB" sz="1200">
                <a:solidFill>
                  <a:srgbClr val="000000"/>
                </a:solidFill>
                <a:latin typeface="Arial"/>
                <a:ea typeface="Arial"/>
                <a:cs typeface="Arial"/>
                <a:sym typeface="Arial"/>
              </a:rPr>
              <a:t>early 77% of the CQs (17 out of 22 CQs) fetched. </a:t>
            </a:r>
            <a:endParaRPr sz="12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Covered important CQs related to medical and healthcare domain.</a:t>
            </a:r>
            <a:endParaRPr sz="12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200">
                <a:solidFill>
                  <a:srgbClr val="000000"/>
                </a:solidFill>
                <a:latin typeface="Arial"/>
                <a:ea typeface="Arial"/>
                <a:cs typeface="Arial"/>
                <a:sym typeface="Arial"/>
              </a:rPr>
              <a:t>More datasets -&gt; retain more information for all the patients -&gt; help the hospital management share patients’ records and health status to other hospitals for diseases whose treatment facility unavailable in CNR-Rome without loss of time or medical information.</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GB" sz="1200">
                <a:solidFill>
                  <a:srgbClr val="000000"/>
                </a:solidFill>
                <a:latin typeface="Arial"/>
                <a:ea typeface="Arial"/>
                <a:cs typeface="Arial"/>
                <a:sym typeface="Arial"/>
              </a:rPr>
              <a:t>knowledge graphs -&gt; help digitalization of the health care sector and devise methodologies for developing precision medicine for several patients in a fast pace.</a:t>
            </a:r>
            <a:endParaRPr/>
          </a:p>
        </p:txBody>
      </p:sp>
      <p:sp>
        <p:nvSpPr>
          <p:cNvPr id="270" name="Google Shape;270;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76" name="Google Shape;276;p38"/>
          <p:cNvSpPr txBox="1"/>
          <p:nvPr>
            <p:ph idx="1" type="body"/>
          </p:nvPr>
        </p:nvSpPr>
        <p:spPr>
          <a:xfrm>
            <a:off x="822975" y="1772825"/>
            <a:ext cx="7688700" cy="315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5D6879"/>
                </a:solidFill>
                <a:latin typeface="Arial"/>
                <a:ea typeface="Arial"/>
                <a:cs typeface="Arial"/>
                <a:sym typeface="Arial"/>
              </a:rPr>
              <a:t>1] Giunchiglia, F., Bocca, S., Fumagalli, M., Bagchi, M., Zamboni, A. (2021). iTelos-Building reusable knowledge graphs. arXiv preprint arXiv:2105.09418.</a:t>
            </a:r>
            <a:endParaRPr sz="1200">
              <a:solidFill>
                <a:srgbClr val="5D6879"/>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5D6879"/>
              </a:solidFill>
            </a:endParaRPr>
          </a:p>
          <a:p>
            <a:pPr indent="0" lvl="0" marL="0" rtl="0" algn="l">
              <a:lnSpc>
                <a:spcPct val="100000"/>
              </a:lnSpc>
              <a:spcBef>
                <a:spcPts val="0"/>
              </a:spcBef>
              <a:spcAft>
                <a:spcPts val="0"/>
              </a:spcAft>
              <a:buNone/>
            </a:pPr>
            <a:r>
              <a:rPr lang="en-GB" sz="1200">
                <a:solidFill>
                  <a:srgbClr val="5D6879"/>
                </a:solidFill>
                <a:latin typeface="Arial"/>
                <a:ea typeface="Arial"/>
                <a:cs typeface="Arial"/>
                <a:sym typeface="Arial"/>
              </a:rPr>
              <a:t>[2] Walonoski, J., Kramer, M., Nichols, J., Quina, A., Moesel, C., Hall, D., </a:t>
            </a:r>
            <a:r>
              <a:rPr lang="en-GB" sz="1200">
                <a:solidFill>
                  <a:srgbClr val="5D6879"/>
                </a:solidFill>
                <a:latin typeface="Arial"/>
                <a:ea typeface="Arial"/>
                <a:cs typeface="Arial"/>
                <a:sym typeface="Arial"/>
              </a:rPr>
              <a:t>...</a:t>
            </a:r>
            <a:r>
              <a:rPr lang="en-GB" sz="1200">
                <a:solidFill>
                  <a:srgbClr val="5D6879"/>
                </a:solidFill>
                <a:latin typeface="Arial"/>
                <a:ea typeface="Arial"/>
                <a:cs typeface="Arial"/>
                <a:sym typeface="Arial"/>
              </a:rPr>
              <a:t> McLachlan, S. (2018). Synthea: An approach, method, and software mechanism for generating synthetic patients and the synthetic electronic health care record. </a:t>
            </a:r>
            <a:r>
              <a:rPr i="1" lang="en-GB" sz="1200">
                <a:solidFill>
                  <a:srgbClr val="5D6879"/>
                </a:solidFill>
                <a:latin typeface="Arial"/>
                <a:ea typeface="Arial"/>
                <a:cs typeface="Arial"/>
                <a:sym typeface="Arial"/>
              </a:rPr>
              <a:t>Journal of the American Medical Informatics Association, 25</a:t>
            </a:r>
            <a:r>
              <a:rPr lang="en-GB" sz="1200">
                <a:solidFill>
                  <a:srgbClr val="5D6879"/>
                </a:solidFill>
                <a:latin typeface="Arial"/>
                <a:ea typeface="Arial"/>
                <a:cs typeface="Arial"/>
                <a:sym typeface="Arial"/>
              </a:rPr>
              <a:t>(3), 230-238.</a:t>
            </a:r>
            <a:endParaRPr sz="1200">
              <a:solidFill>
                <a:srgbClr val="5D6879"/>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5D6879"/>
              </a:solidFill>
            </a:endParaRPr>
          </a:p>
          <a:p>
            <a:pPr indent="0" lvl="0" marL="0" rtl="0" algn="l">
              <a:lnSpc>
                <a:spcPct val="100000"/>
              </a:lnSpc>
              <a:spcBef>
                <a:spcPts val="0"/>
              </a:spcBef>
              <a:spcAft>
                <a:spcPts val="0"/>
              </a:spcAft>
              <a:buNone/>
            </a:pPr>
            <a:r>
              <a:rPr lang="en-GB" sz="1200">
                <a:solidFill>
                  <a:srgbClr val="5D6879"/>
                </a:solidFill>
                <a:latin typeface="Arial"/>
                <a:ea typeface="Arial"/>
                <a:cs typeface="Arial"/>
                <a:sym typeface="Arial"/>
              </a:rPr>
              <a:t>[3] Whirl-Carrillo, M., Huddart, R., Gong, L., Sangkuhl, K., Thorn, C. F., Whaley, R.,</a:t>
            </a:r>
            <a:endParaRPr sz="1200">
              <a:solidFill>
                <a:srgbClr val="5D6879"/>
              </a:solidFill>
              <a:latin typeface="Arial"/>
              <a:ea typeface="Arial"/>
              <a:cs typeface="Arial"/>
              <a:sym typeface="Arial"/>
            </a:endParaRPr>
          </a:p>
          <a:p>
            <a:pPr indent="0" lvl="0" marL="0" rtl="0" algn="l">
              <a:lnSpc>
                <a:spcPct val="100000"/>
              </a:lnSpc>
              <a:spcBef>
                <a:spcPts val="0"/>
              </a:spcBef>
              <a:spcAft>
                <a:spcPts val="0"/>
              </a:spcAft>
              <a:buNone/>
            </a:pPr>
            <a:r>
              <a:rPr lang="en-GB" sz="1200">
                <a:solidFill>
                  <a:srgbClr val="5D6879"/>
                </a:solidFill>
                <a:latin typeface="Arial"/>
                <a:ea typeface="Arial"/>
                <a:cs typeface="Arial"/>
                <a:sym typeface="Arial"/>
              </a:rPr>
              <a:t>Klein, T. E. (2021). An evidence-based framework for evaluating pharmacogenomics knowledge for personalized medicine. </a:t>
            </a:r>
            <a:r>
              <a:rPr i="1" lang="en-GB" sz="1200">
                <a:solidFill>
                  <a:srgbClr val="5D6879"/>
                </a:solidFill>
                <a:latin typeface="Arial"/>
                <a:ea typeface="Arial"/>
                <a:cs typeface="Arial"/>
                <a:sym typeface="Arial"/>
              </a:rPr>
              <a:t>Clinical Pharmacology &amp; Therapeutics, 110</a:t>
            </a:r>
            <a:r>
              <a:rPr lang="en-GB" sz="1200">
                <a:solidFill>
                  <a:srgbClr val="5D6879"/>
                </a:solidFill>
                <a:latin typeface="Arial"/>
                <a:ea typeface="Arial"/>
                <a:cs typeface="Arial"/>
                <a:sym typeface="Arial"/>
              </a:rPr>
              <a:t>(3), 563-572.</a:t>
            </a:r>
            <a:endParaRPr sz="1200">
              <a:solidFill>
                <a:srgbClr val="5D6879"/>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5D6879"/>
              </a:solidFill>
            </a:endParaRPr>
          </a:p>
          <a:p>
            <a:pPr indent="0" lvl="0" marL="0" rtl="0" algn="l">
              <a:lnSpc>
                <a:spcPct val="100000"/>
              </a:lnSpc>
              <a:spcBef>
                <a:spcPts val="0"/>
              </a:spcBef>
              <a:spcAft>
                <a:spcPts val="0"/>
              </a:spcAft>
              <a:buNone/>
            </a:pPr>
            <a:r>
              <a:rPr lang="en-GB" sz="1200">
                <a:solidFill>
                  <a:srgbClr val="5D6879"/>
                </a:solidFill>
                <a:latin typeface="Arial"/>
                <a:ea typeface="Arial"/>
                <a:cs typeface="Arial"/>
                <a:sym typeface="Arial"/>
              </a:rPr>
              <a:t>[4] Musen, M. A. (2015). The protégé project: a look back and a look forward. </a:t>
            </a:r>
            <a:r>
              <a:rPr i="1" lang="en-GB" sz="1200">
                <a:solidFill>
                  <a:srgbClr val="5D6879"/>
                </a:solidFill>
                <a:latin typeface="Arial"/>
                <a:ea typeface="Arial"/>
                <a:cs typeface="Arial"/>
                <a:sym typeface="Arial"/>
              </a:rPr>
              <a:t>AI matters, 1</a:t>
            </a:r>
            <a:r>
              <a:rPr lang="en-GB" sz="1200">
                <a:solidFill>
                  <a:srgbClr val="5D6879"/>
                </a:solidFill>
                <a:latin typeface="Arial"/>
                <a:ea typeface="Arial"/>
                <a:cs typeface="Arial"/>
                <a:sym typeface="Arial"/>
              </a:rPr>
              <a:t>(4), 4-12.</a:t>
            </a:r>
            <a:endParaRPr sz="1200">
              <a:solidFill>
                <a:srgbClr val="5D6879"/>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5D6879"/>
              </a:solidFill>
            </a:endParaRPr>
          </a:p>
          <a:p>
            <a:pPr indent="0" lvl="0" marL="0" rtl="0" algn="l">
              <a:lnSpc>
                <a:spcPct val="100000"/>
              </a:lnSpc>
              <a:spcBef>
                <a:spcPts val="0"/>
              </a:spcBef>
              <a:spcAft>
                <a:spcPts val="0"/>
              </a:spcAft>
              <a:buNone/>
            </a:pPr>
            <a:r>
              <a:rPr lang="en-GB" sz="1200">
                <a:solidFill>
                  <a:srgbClr val="5D6879"/>
                </a:solidFill>
                <a:latin typeface="Arial"/>
                <a:ea typeface="Arial"/>
                <a:cs typeface="Arial"/>
                <a:sym typeface="Arial"/>
              </a:rPr>
              <a:t>[5] Knoblock, C. A., Szekely, P., Ambite, J. L., Goel, A., Gupta, S., Lerman, K., ...Mallick, P. (2012, May). Semi automatically mapping structured sources into the semantic web. In </a:t>
            </a:r>
            <a:r>
              <a:rPr i="1" lang="en-GB" sz="1200">
                <a:solidFill>
                  <a:srgbClr val="5D6879"/>
                </a:solidFill>
                <a:latin typeface="Arial"/>
                <a:ea typeface="Arial"/>
                <a:cs typeface="Arial"/>
                <a:sym typeface="Arial"/>
              </a:rPr>
              <a:t>Extended Semantic Web Conference</a:t>
            </a:r>
            <a:r>
              <a:rPr lang="en-GB" sz="1200">
                <a:solidFill>
                  <a:srgbClr val="5D6879"/>
                </a:solidFill>
                <a:latin typeface="Arial"/>
                <a:ea typeface="Arial"/>
                <a:cs typeface="Arial"/>
                <a:sym typeface="Arial"/>
              </a:rPr>
              <a:t> (pp. 375-390). Springer, Berlin, Heidelberg.</a:t>
            </a:r>
            <a:endParaRPr sz="1200">
              <a:solidFill>
                <a:srgbClr val="5D6879"/>
              </a:solidFill>
              <a:latin typeface="Arial"/>
              <a:ea typeface="Arial"/>
              <a:cs typeface="Arial"/>
              <a:sym typeface="Arial"/>
            </a:endParaRPr>
          </a:p>
          <a:p>
            <a:pPr indent="0" lvl="0" marL="0" rtl="0" algn="l">
              <a:spcBef>
                <a:spcPts val="0"/>
              </a:spcBef>
              <a:spcAft>
                <a:spcPts val="1200"/>
              </a:spcAft>
              <a:buNone/>
            </a:pPr>
            <a:r>
              <a:t/>
            </a:r>
            <a:endParaRPr sz="3000"/>
          </a:p>
        </p:txBody>
      </p:sp>
      <p:sp>
        <p:nvSpPr>
          <p:cNvPr id="277" name="Google Shape;277;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DOMAIN OF INTEREST</a:t>
            </a:r>
            <a:endParaRPr/>
          </a:p>
        </p:txBody>
      </p:sp>
      <p:sp>
        <p:nvSpPr>
          <p:cNvPr id="103" name="Google Shape;103;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Char char="●"/>
            </a:pPr>
            <a:r>
              <a:rPr lang="en-GB" sz="1200">
                <a:solidFill>
                  <a:srgbClr val="000000"/>
                </a:solidFill>
                <a:highlight>
                  <a:srgbClr val="FFFFFF"/>
                </a:highlight>
              </a:rPr>
              <a:t>Medical healthcare domain.</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GB" sz="1200">
                <a:solidFill>
                  <a:srgbClr val="000000"/>
                </a:solidFill>
                <a:highlight>
                  <a:srgbClr val="FFFFFF"/>
                </a:highlight>
              </a:rPr>
              <a:t>This study is limited only to</a:t>
            </a:r>
            <a:endParaRPr sz="1200">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GB" sz="1200">
                <a:solidFill>
                  <a:srgbClr val="000000"/>
                </a:solidFill>
                <a:highlight>
                  <a:srgbClr val="FFFFFF"/>
                </a:highlight>
              </a:rPr>
              <a:t> patients, their diseases, their visits to physician (encounter) and drug administration to the patients in </a:t>
            </a:r>
            <a:r>
              <a:rPr lang="en-GB" sz="1200">
                <a:solidFill>
                  <a:srgbClr val="000000"/>
                </a:solidFill>
                <a:highlight>
                  <a:schemeClr val="lt1"/>
                </a:highlight>
              </a:rPr>
              <a:t>CNR-Rome </a:t>
            </a:r>
            <a:r>
              <a:rPr lang="en-GB" sz="1200">
                <a:solidFill>
                  <a:srgbClr val="000000"/>
                </a:solidFill>
                <a:highlight>
                  <a:srgbClr val="FFFFFF"/>
                </a:highlight>
              </a:rPr>
              <a:t>hospital in the city Roma .</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000000"/>
              </a:solidFill>
              <a:highlight>
                <a:srgbClr val="FFFFFF"/>
              </a:highlight>
            </a:endParaRPr>
          </a:p>
        </p:txBody>
      </p:sp>
      <p:sp>
        <p:nvSpPr>
          <p:cNvPr id="104" name="Google Shape;104;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551800" y="119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RESOURCES</a:t>
            </a:r>
            <a:endParaRPr/>
          </a:p>
        </p:txBody>
      </p:sp>
      <p:sp>
        <p:nvSpPr>
          <p:cNvPr id="110" name="Google Shape;110;p16"/>
          <p:cNvSpPr txBox="1"/>
          <p:nvPr>
            <p:ph idx="1" type="body"/>
          </p:nvPr>
        </p:nvSpPr>
        <p:spPr>
          <a:xfrm>
            <a:off x="227600" y="3484600"/>
            <a:ext cx="8188800" cy="15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t>Data Resources:</a:t>
            </a:r>
            <a:endParaRPr b="1" sz="1000"/>
          </a:p>
          <a:p>
            <a:pPr indent="-292100" lvl="0" marL="457200" rtl="0" algn="l">
              <a:lnSpc>
                <a:spcPct val="100000"/>
              </a:lnSpc>
              <a:spcBef>
                <a:spcPts val="1200"/>
              </a:spcBef>
              <a:spcAft>
                <a:spcPts val="0"/>
              </a:spcAft>
              <a:buClr>
                <a:srgbClr val="5D6879"/>
              </a:buClr>
              <a:buSzPts val="1000"/>
              <a:buChar char="●"/>
            </a:pPr>
            <a:r>
              <a:rPr lang="en-GB" sz="1000">
                <a:solidFill>
                  <a:srgbClr val="5D6879"/>
                </a:solidFill>
              </a:rPr>
              <a:t>CNR-Rome data </a:t>
            </a:r>
            <a:endParaRPr sz="1000">
              <a:solidFill>
                <a:srgbClr val="5D6879"/>
              </a:solidFill>
            </a:endParaRPr>
          </a:p>
          <a:p>
            <a:pPr indent="-292100" lvl="0" marL="457200" rtl="0" algn="l">
              <a:lnSpc>
                <a:spcPct val="100000"/>
              </a:lnSpc>
              <a:spcBef>
                <a:spcPts val="0"/>
              </a:spcBef>
              <a:spcAft>
                <a:spcPts val="0"/>
              </a:spcAft>
              <a:buClr>
                <a:srgbClr val="5D6879"/>
              </a:buClr>
              <a:buSzPts val="1000"/>
              <a:buChar char="●"/>
            </a:pPr>
            <a:r>
              <a:rPr lang="en-GB" sz="1000">
                <a:solidFill>
                  <a:srgbClr val="5D6879"/>
                </a:solidFill>
              </a:rPr>
              <a:t>synthetic data of the patients from the website https://synthea.mitre.org/downloads.(  )</a:t>
            </a:r>
            <a:endParaRPr sz="1000">
              <a:solidFill>
                <a:srgbClr val="5D6879"/>
              </a:solidFill>
            </a:endParaRPr>
          </a:p>
          <a:p>
            <a:pPr indent="-292100" lvl="1" marL="914400" rtl="0" algn="l">
              <a:lnSpc>
                <a:spcPct val="100000"/>
              </a:lnSpc>
              <a:spcBef>
                <a:spcPts val="0"/>
              </a:spcBef>
              <a:spcAft>
                <a:spcPts val="0"/>
              </a:spcAft>
              <a:buClr>
                <a:srgbClr val="5D6879"/>
              </a:buClr>
              <a:buSzPts val="1000"/>
              <a:buChar char="○"/>
            </a:pPr>
            <a:r>
              <a:rPr lang="en-GB" sz="1000">
                <a:solidFill>
                  <a:srgbClr val="5D6879"/>
                </a:solidFill>
              </a:rPr>
              <a:t>generated with https://www.bestrandoms.com/random-address-in-it.</a:t>
            </a:r>
            <a:endParaRPr sz="1000">
              <a:solidFill>
                <a:srgbClr val="5D6879"/>
              </a:solidFill>
            </a:endParaRPr>
          </a:p>
          <a:p>
            <a:pPr indent="-292100" lvl="0" marL="457200" rtl="0" algn="l">
              <a:lnSpc>
                <a:spcPct val="100000"/>
              </a:lnSpc>
              <a:spcBef>
                <a:spcPts val="0"/>
              </a:spcBef>
              <a:spcAft>
                <a:spcPts val="0"/>
              </a:spcAft>
              <a:buSzPts val="1000"/>
              <a:buChar char="●"/>
            </a:pPr>
            <a:r>
              <a:rPr lang="en-GB" sz="1000">
                <a:solidFill>
                  <a:srgbClr val="5D6879"/>
                </a:solidFill>
              </a:rPr>
              <a:t>The drug data of PharmGKB ( ) https://www.pharmgkb.org/labelAnnotations</a:t>
            </a:r>
            <a:endParaRPr sz="1000">
              <a:solidFill>
                <a:srgbClr val="5D6879"/>
              </a:solidFill>
            </a:endParaRPr>
          </a:p>
          <a:p>
            <a:pPr indent="-292100" lvl="1" marL="914400" rtl="0" algn="l">
              <a:lnSpc>
                <a:spcPct val="100000"/>
              </a:lnSpc>
              <a:spcBef>
                <a:spcPts val="0"/>
              </a:spcBef>
              <a:spcAft>
                <a:spcPts val="0"/>
              </a:spcAft>
              <a:buSzPts val="1000"/>
              <a:buChar char="○"/>
            </a:pPr>
            <a:r>
              <a:rPr lang="en-GB" sz="1000">
                <a:solidFill>
                  <a:srgbClr val="5D6879"/>
                </a:solidFill>
              </a:rPr>
              <a:t>dataset downloaded from https://www.ema.europa.eu/en/medicines/download- medicine-data under the download link of ”Download table of all EPARs for human and veterinary medicines”.</a:t>
            </a:r>
            <a:endParaRPr sz="1000">
              <a:solidFill>
                <a:srgbClr val="5D6879"/>
              </a:solidFill>
            </a:endParaRPr>
          </a:p>
          <a:p>
            <a:pPr indent="-292100" lvl="2" marL="1371600" rtl="0" algn="l">
              <a:lnSpc>
                <a:spcPct val="100000"/>
              </a:lnSpc>
              <a:spcBef>
                <a:spcPts val="0"/>
              </a:spcBef>
              <a:spcAft>
                <a:spcPts val="0"/>
              </a:spcAft>
              <a:buClr>
                <a:srgbClr val="5D6879"/>
              </a:buClr>
              <a:buSzPts val="1000"/>
              <a:buChar char="■"/>
            </a:pPr>
            <a:r>
              <a:rPr lang="en-GB" sz="1000">
                <a:solidFill>
                  <a:srgbClr val="5D6879"/>
                </a:solidFill>
              </a:rPr>
              <a:t>Filtered for Human </a:t>
            </a:r>
            <a:endParaRPr sz="1000">
              <a:solidFill>
                <a:srgbClr val="5D6879"/>
              </a:solidFill>
            </a:endParaRPr>
          </a:p>
          <a:p>
            <a:pPr indent="0" lvl="0" marL="0" rtl="0" algn="l">
              <a:spcBef>
                <a:spcPts val="0"/>
              </a:spcBef>
              <a:spcAft>
                <a:spcPts val="1200"/>
              </a:spcAft>
              <a:buNone/>
            </a:pPr>
            <a:r>
              <a:t/>
            </a:r>
            <a:endParaRPr sz="1000"/>
          </a:p>
        </p:txBody>
      </p:sp>
      <p:sp>
        <p:nvSpPr>
          <p:cNvPr id="111" name="Google Shape;111;p16"/>
          <p:cNvSpPr txBox="1"/>
          <p:nvPr/>
        </p:nvSpPr>
        <p:spPr>
          <a:xfrm>
            <a:off x="178850" y="1732800"/>
            <a:ext cx="40872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accent1"/>
                </a:solidFill>
                <a:latin typeface="Lato"/>
                <a:ea typeface="Lato"/>
                <a:cs typeface="Lato"/>
                <a:sym typeface="Lato"/>
              </a:rPr>
              <a:t>Knowledge Resources:</a:t>
            </a:r>
            <a:endParaRPr b="1" sz="1000">
              <a:solidFill>
                <a:schemeClr val="accent1"/>
              </a:solidFill>
              <a:latin typeface="Lato"/>
              <a:ea typeface="Lato"/>
              <a:cs typeface="Lato"/>
              <a:sym typeface="Lato"/>
            </a:endParaRPr>
          </a:p>
          <a:p>
            <a:pPr indent="-292100" lvl="0" marL="457200" rtl="0" algn="l">
              <a:lnSpc>
                <a:spcPct val="115000"/>
              </a:lnSpc>
              <a:spcBef>
                <a:spcPts val="1200"/>
              </a:spcBef>
              <a:spcAft>
                <a:spcPts val="0"/>
              </a:spcAft>
              <a:buClr>
                <a:schemeClr val="accent1"/>
              </a:buClr>
              <a:buSzPts val="1000"/>
              <a:buFont typeface="Lato"/>
              <a:buChar char="●"/>
            </a:pPr>
            <a:r>
              <a:rPr lang="en-GB" sz="1000">
                <a:solidFill>
                  <a:schemeClr val="accent1"/>
                </a:solidFill>
                <a:latin typeface="Lato"/>
                <a:ea typeface="Lato"/>
                <a:cs typeface="Lato"/>
                <a:sym typeface="Lato"/>
              </a:rPr>
              <a:t>Classes:   CNR-Rome data + synthetic  datasets.</a:t>
            </a:r>
            <a:endParaRPr sz="1000">
              <a:solidFill>
                <a:schemeClr val="accent1"/>
              </a:solidFill>
              <a:latin typeface="Lato"/>
              <a:ea typeface="Lato"/>
              <a:cs typeface="Lato"/>
              <a:sym typeface="Lato"/>
            </a:endParaRPr>
          </a:p>
          <a:p>
            <a:pPr indent="-292100" lvl="1" marL="9144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Patient, Encounter, Health Issue, Medication Admin and Physician.</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Add ons : Drug database , Pathology, Pharmacy, Observations and Diagnostics </a:t>
            </a:r>
            <a:endParaRPr sz="1000">
              <a:solidFill>
                <a:schemeClr val="accent1"/>
              </a:solidFill>
              <a:latin typeface="Lato"/>
              <a:ea typeface="Lato"/>
              <a:cs typeface="Lato"/>
              <a:sym typeface="Lato"/>
            </a:endParaRPr>
          </a:p>
          <a:p>
            <a:pPr indent="-292100" lvl="1" marL="9144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www.schema.org (Medical domain)</a:t>
            </a:r>
            <a:endParaRPr sz="1000">
              <a:solidFill>
                <a:schemeClr val="accent1"/>
              </a:solidFill>
              <a:latin typeface="Lato"/>
              <a:ea typeface="Lato"/>
              <a:cs typeface="Lato"/>
              <a:sym typeface="Lato"/>
            </a:endParaRPr>
          </a:p>
          <a:p>
            <a:pPr indent="-292100" lvl="1" marL="9144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 FHIR standards for the health  and medicine related terms or names.</a:t>
            </a:r>
            <a:endParaRPr sz="1000">
              <a:solidFill>
                <a:schemeClr val="accent1"/>
              </a:solidFill>
              <a:latin typeface="Lato"/>
              <a:ea typeface="Lato"/>
              <a:cs typeface="Lato"/>
              <a:sym typeface="Lato"/>
            </a:endParaRPr>
          </a:p>
        </p:txBody>
      </p:sp>
      <p:pic>
        <p:nvPicPr>
          <p:cNvPr id="112" name="Google Shape;112;p16"/>
          <p:cNvPicPr preferRelativeResize="0"/>
          <p:nvPr/>
        </p:nvPicPr>
        <p:blipFill>
          <a:blip r:embed="rId3">
            <a:alphaModFix/>
          </a:blip>
          <a:stretch>
            <a:fillRect/>
          </a:stretch>
        </p:blipFill>
        <p:spPr>
          <a:xfrm>
            <a:off x="4266050" y="614075"/>
            <a:ext cx="4493426" cy="3205399"/>
          </a:xfrm>
          <a:prstGeom prst="rect">
            <a:avLst/>
          </a:prstGeom>
          <a:noFill/>
          <a:ln>
            <a:noFill/>
          </a:ln>
        </p:spPr>
      </p:pic>
      <p:sp>
        <p:nvSpPr>
          <p:cNvPr id="113" name="Google Shape;113;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PURPOSE FORMALISATION</a:t>
            </a:r>
            <a:endParaRPr/>
          </a:p>
        </p:txBody>
      </p:sp>
      <p:sp>
        <p:nvSpPr>
          <p:cNvPr id="119" name="Google Shape;119;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t>Scenarios:</a:t>
            </a:r>
            <a:endParaRPr b="1" sz="1000"/>
          </a:p>
          <a:p>
            <a:pPr indent="-292100" lvl="0" marL="457200" rtl="0" algn="l">
              <a:spcBef>
                <a:spcPts val="1200"/>
              </a:spcBef>
              <a:spcAft>
                <a:spcPts val="0"/>
              </a:spcAft>
              <a:buClr>
                <a:srgbClr val="000000"/>
              </a:buClr>
              <a:buSzPts val="1000"/>
              <a:buAutoNum type="arabicPeriod"/>
            </a:pPr>
            <a:r>
              <a:rPr lang="en-GB" sz="1000">
                <a:solidFill>
                  <a:srgbClr val="000000"/>
                </a:solidFill>
                <a:highlight>
                  <a:srgbClr val="FFFFFF"/>
                </a:highlight>
              </a:rPr>
              <a:t>Hospital management who needs to manage a patient.</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Physician who needs to provide patients with principal care and consultancy.</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Pharmacist who needs to manage prescriptions and drugs.</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Patient who needs to process his own medical information.</a:t>
            </a:r>
            <a:endParaRPr sz="1000">
              <a:solidFill>
                <a:srgbClr val="000000"/>
              </a:solidFill>
              <a:highlight>
                <a:srgbClr val="FFFFFF"/>
              </a:highlight>
            </a:endParaRPr>
          </a:p>
          <a:p>
            <a:pPr indent="0" lvl="0" marL="0" rtl="0" algn="l">
              <a:spcBef>
                <a:spcPts val="0"/>
              </a:spcBef>
              <a:spcAft>
                <a:spcPts val="0"/>
              </a:spcAft>
              <a:buNone/>
            </a:pPr>
            <a:r>
              <a:t/>
            </a:r>
            <a:endParaRPr sz="1000">
              <a:solidFill>
                <a:srgbClr val="000000"/>
              </a:solidFill>
            </a:endParaRPr>
          </a:p>
          <a:p>
            <a:pPr indent="0" lvl="0" marL="0" rtl="0" algn="l">
              <a:spcBef>
                <a:spcPts val="0"/>
              </a:spcBef>
              <a:spcAft>
                <a:spcPts val="0"/>
              </a:spcAft>
              <a:buNone/>
            </a:pPr>
            <a:r>
              <a:rPr b="1" lang="en-GB" sz="1000"/>
              <a:t>Personas:</a:t>
            </a:r>
            <a:endParaRPr b="1" sz="1000"/>
          </a:p>
          <a:p>
            <a:pPr indent="-292100" lvl="0" marL="457200" rtl="0" algn="l">
              <a:spcBef>
                <a:spcPts val="1200"/>
              </a:spcBef>
              <a:spcAft>
                <a:spcPts val="0"/>
              </a:spcAft>
              <a:buClr>
                <a:srgbClr val="000000"/>
              </a:buClr>
              <a:buSzPts val="1000"/>
              <a:buAutoNum type="arabicPeriod"/>
            </a:pPr>
            <a:r>
              <a:rPr lang="en-GB" sz="1000">
                <a:solidFill>
                  <a:srgbClr val="000000"/>
                </a:solidFill>
                <a:highlight>
                  <a:srgbClr val="FFFFFF"/>
                </a:highlight>
              </a:rPr>
              <a:t>Patient</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Hospital management</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Physician/Clinician</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Test Examiner</a:t>
            </a:r>
            <a:endParaRPr sz="1000">
              <a:solidFill>
                <a:srgbClr val="000000"/>
              </a:solidFill>
              <a:highlight>
                <a:srgbClr val="FFFFFF"/>
              </a:highlight>
            </a:endParaRPr>
          </a:p>
          <a:p>
            <a:pPr indent="-292100" lvl="0" marL="457200" rtl="0" algn="l">
              <a:spcBef>
                <a:spcPts val="0"/>
              </a:spcBef>
              <a:spcAft>
                <a:spcPts val="0"/>
              </a:spcAft>
              <a:buClr>
                <a:srgbClr val="000000"/>
              </a:buClr>
              <a:buSzPts val="1000"/>
              <a:buAutoNum type="arabicPeriod"/>
            </a:pPr>
            <a:r>
              <a:rPr lang="en-GB" sz="1000">
                <a:solidFill>
                  <a:srgbClr val="000000"/>
                </a:solidFill>
                <a:highlight>
                  <a:srgbClr val="FFFFFF"/>
                </a:highlight>
              </a:rPr>
              <a:t>Pharmacist</a:t>
            </a:r>
            <a:endParaRPr sz="1000">
              <a:solidFill>
                <a:srgbClr val="000000"/>
              </a:solidFill>
              <a:highlight>
                <a:srgbClr val="FFFFFF"/>
              </a:highlight>
            </a:endParaRPr>
          </a:p>
          <a:p>
            <a:pPr indent="0" lvl="0" marL="0" rtl="0" algn="l">
              <a:spcBef>
                <a:spcPts val="1200"/>
              </a:spcBef>
              <a:spcAft>
                <a:spcPts val="0"/>
              </a:spcAft>
              <a:buNone/>
            </a:pPr>
            <a:r>
              <a:t/>
            </a:r>
            <a:endParaRPr sz="1000">
              <a:solidFill>
                <a:srgbClr val="000000"/>
              </a:solidFill>
            </a:endParaRPr>
          </a:p>
          <a:p>
            <a:pPr indent="0" lvl="0" marL="0" rtl="0" algn="l">
              <a:spcBef>
                <a:spcPts val="0"/>
              </a:spcBef>
              <a:spcAft>
                <a:spcPts val="0"/>
              </a:spcAft>
              <a:buNone/>
            </a:pPr>
            <a:r>
              <a:t/>
            </a:r>
            <a:endParaRPr sz="1000"/>
          </a:p>
          <a:p>
            <a:pPr indent="0" lvl="0" marL="0" rtl="0" algn="l">
              <a:spcBef>
                <a:spcPts val="1200"/>
              </a:spcBef>
              <a:spcAft>
                <a:spcPts val="1200"/>
              </a:spcAft>
              <a:buNone/>
            </a:pPr>
            <a:r>
              <a:t/>
            </a:r>
            <a:endParaRPr sz="1000"/>
          </a:p>
        </p:txBody>
      </p:sp>
      <p:sp>
        <p:nvSpPr>
          <p:cNvPr id="120" name="Google Shape;120;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4">
            <a:alphaModFix/>
          </a:blip>
          <a:stretch>
            <a:fillRect/>
          </a:stretch>
        </p:blipFill>
        <p:spPr>
          <a:xfrm>
            <a:off x="687700" y="886025"/>
            <a:ext cx="8075500" cy="3463375"/>
          </a:xfrm>
          <a:prstGeom prst="rect">
            <a:avLst/>
          </a:prstGeom>
          <a:noFill/>
          <a:ln>
            <a:noFill/>
          </a:ln>
        </p:spPr>
      </p:pic>
      <p:sp>
        <p:nvSpPr>
          <p:cNvPr id="126" name="Google Shape;126;p18"/>
          <p:cNvSpPr txBox="1"/>
          <p:nvPr/>
        </p:nvSpPr>
        <p:spPr>
          <a:xfrm>
            <a:off x="333250" y="273600"/>
            <a:ext cx="65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CQs:</a:t>
            </a:r>
            <a:endParaRPr b="1" sz="1300">
              <a:solidFill>
                <a:schemeClr val="accent1"/>
              </a:solidFill>
              <a:latin typeface="Lato"/>
              <a:ea typeface="Lato"/>
              <a:cs typeface="Lato"/>
              <a:sym typeface="Lato"/>
            </a:endParaRPr>
          </a:p>
        </p:txBody>
      </p:sp>
      <p:sp>
        <p:nvSpPr>
          <p:cNvPr id="127" name="Google Shape;127;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Inception</a:t>
            </a:r>
            <a:endParaRPr/>
          </a:p>
        </p:txBody>
      </p:sp>
      <p:sp>
        <p:nvSpPr>
          <p:cNvPr id="133" name="Google Shape;13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solidFill>
                  <a:srgbClr val="000000"/>
                </a:solidFill>
                <a:highlight>
                  <a:srgbClr val="FFFFFF"/>
                </a:highlight>
              </a:rPr>
              <a:t>Resources scraping and data filtering</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GB" sz="1200">
                <a:solidFill>
                  <a:srgbClr val="000000"/>
                </a:solidFill>
                <a:highlight>
                  <a:srgbClr val="FFFFFF"/>
                </a:highlight>
              </a:rPr>
              <a:t>Resource classification</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GB" sz="1200">
                <a:solidFill>
                  <a:srgbClr val="000000"/>
                </a:solidFill>
                <a:highlight>
                  <a:srgbClr val="FFFFFF"/>
                </a:highlight>
              </a:rPr>
              <a:t>Ontology creation for separate entities with defined data properties</a:t>
            </a:r>
            <a:endParaRPr sz="1200">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GB" sz="1200">
                <a:solidFill>
                  <a:srgbClr val="000000"/>
                </a:solidFill>
                <a:highlight>
                  <a:srgbClr val="FFFFFF"/>
                </a:highlight>
              </a:rPr>
              <a:t>Protégé</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GB" sz="1200">
                <a:solidFill>
                  <a:srgbClr val="000000"/>
                </a:solidFill>
                <a:highlight>
                  <a:srgbClr val="FFFFFF"/>
                </a:highlight>
              </a:rPr>
              <a:t>Data layer manipulation and handling</a:t>
            </a:r>
            <a:endParaRPr sz="1200">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GB" sz="1200">
                <a:solidFill>
                  <a:srgbClr val="000000"/>
                </a:solidFill>
                <a:highlight>
                  <a:srgbClr val="FFFFFF"/>
                </a:highlight>
              </a:rPr>
              <a:t>Karma tool</a:t>
            </a:r>
            <a:endParaRPr sz="1200">
              <a:solidFill>
                <a:srgbClr val="000000"/>
              </a:solidFill>
              <a:highlight>
                <a:srgbClr val="FFFFFF"/>
              </a:highlight>
            </a:endParaRPr>
          </a:p>
          <a:p>
            <a:pPr indent="0" lvl="0" marL="0" rtl="0" algn="l">
              <a:spcBef>
                <a:spcPts val="1200"/>
              </a:spcBef>
              <a:spcAft>
                <a:spcPts val="0"/>
              </a:spcAft>
              <a:buNone/>
            </a:pPr>
            <a:r>
              <a:rPr lang="en-GB" sz="1200">
                <a:solidFill>
                  <a:srgbClr val="000000"/>
                </a:solidFill>
                <a:highlight>
                  <a:srgbClr val="FFFFFF"/>
                </a:highlight>
              </a:rPr>
              <a:t>Iterative phase:  ontology building in concordance to data layer.</a:t>
            </a:r>
            <a:endParaRPr sz="1200">
              <a:solidFill>
                <a:srgbClr val="000000"/>
              </a:solidFill>
              <a:highlight>
                <a:srgbClr val="FFFFFF"/>
              </a:highlight>
            </a:endParaRPr>
          </a:p>
          <a:p>
            <a:pPr indent="0" lvl="0" marL="0" rtl="0" algn="l">
              <a:spcBef>
                <a:spcPts val="1200"/>
              </a:spcBef>
              <a:spcAft>
                <a:spcPts val="1200"/>
              </a:spcAft>
              <a:buNone/>
            </a:pPr>
            <a:r>
              <a:rPr lang="en-GB" sz="1200">
                <a:solidFill>
                  <a:srgbClr val="000000"/>
                </a:solidFill>
                <a:highlight>
                  <a:srgbClr val="FFFFFF"/>
                </a:highlight>
              </a:rPr>
              <a:t>Decision making phase: limit the scope of Knowledge Graph (KG) as per the data availability.</a:t>
            </a:r>
            <a:endParaRPr sz="1200">
              <a:solidFill>
                <a:srgbClr val="000000"/>
              </a:solidFill>
              <a:highlight>
                <a:srgbClr val="FFFFFF"/>
              </a:highlight>
            </a:endParaRPr>
          </a:p>
        </p:txBody>
      </p:sp>
      <p:sp>
        <p:nvSpPr>
          <p:cNvPr id="134" name="Google Shape;134;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rot="5400000">
            <a:off x="2784638" y="337912"/>
            <a:ext cx="2996400" cy="6138175"/>
          </a:xfrm>
          <a:prstGeom prst="rect">
            <a:avLst/>
          </a:prstGeom>
          <a:noFill/>
          <a:ln>
            <a:noFill/>
          </a:ln>
        </p:spPr>
      </p:pic>
      <p:sp>
        <p:nvSpPr>
          <p:cNvPr id="140" name="Google Shape;140;p20"/>
          <p:cNvSpPr txBox="1"/>
          <p:nvPr/>
        </p:nvSpPr>
        <p:spPr>
          <a:xfrm>
            <a:off x="426925" y="752763"/>
            <a:ext cx="79794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ato"/>
              <a:buChar char="●"/>
            </a:pPr>
            <a:r>
              <a:rPr b="1" lang="en-GB" sz="1200">
                <a:highlight>
                  <a:srgbClr val="FFFFFF"/>
                </a:highlight>
                <a:latin typeface="Lato"/>
                <a:ea typeface="Lato"/>
                <a:cs typeface="Lato"/>
                <a:sym typeface="Lato"/>
              </a:rPr>
              <a:t>The common entities : </a:t>
            </a:r>
            <a:r>
              <a:rPr lang="en-GB" sz="1200">
                <a:highlight>
                  <a:srgbClr val="FFFFFF"/>
                </a:highlight>
                <a:latin typeface="Lato"/>
                <a:ea typeface="Lato"/>
                <a:cs typeface="Lato"/>
                <a:sym typeface="Lato"/>
              </a:rPr>
              <a:t>D</a:t>
            </a:r>
            <a:r>
              <a:rPr lang="en-GB" sz="1200">
                <a:highlight>
                  <a:srgbClr val="FFFFFF"/>
                </a:highlight>
                <a:latin typeface="Lato"/>
                <a:ea typeface="Lato"/>
                <a:cs typeface="Lato"/>
                <a:sym typeface="Lato"/>
              </a:rPr>
              <a:t>rug_database, Pathology and City. </a:t>
            </a:r>
            <a:endParaRPr sz="1200">
              <a:highlight>
                <a:srgbClr val="FFFFFF"/>
              </a:highlight>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b="1" lang="en-GB" sz="1200">
                <a:highlight>
                  <a:srgbClr val="FFFFFF"/>
                </a:highlight>
                <a:latin typeface="Lato"/>
                <a:ea typeface="Lato"/>
                <a:cs typeface="Lato"/>
                <a:sym typeface="Lato"/>
              </a:rPr>
              <a:t>The core entities:</a:t>
            </a:r>
            <a:r>
              <a:rPr lang="en-GB" sz="1200">
                <a:highlight>
                  <a:srgbClr val="FFFFFF"/>
                </a:highlight>
                <a:latin typeface="Lato"/>
                <a:ea typeface="Lato"/>
                <a:cs typeface="Lato"/>
                <a:sym typeface="Lato"/>
              </a:rPr>
              <a:t> </a:t>
            </a:r>
            <a:r>
              <a:rPr lang="en-GB" sz="1200">
                <a:highlight>
                  <a:srgbClr val="FFFFFF"/>
                </a:highlight>
                <a:latin typeface="Lato"/>
                <a:ea typeface="Lato"/>
                <a:cs typeface="Lato"/>
                <a:sym typeface="Lato"/>
              </a:rPr>
              <a:t> </a:t>
            </a:r>
            <a:r>
              <a:rPr lang="en-GB" sz="1200">
                <a:highlight>
                  <a:srgbClr val="FFFFFF"/>
                </a:highlight>
                <a:latin typeface="Lato"/>
                <a:ea typeface="Lato"/>
                <a:cs typeface="Lato"/>
                <a:sym typeface="Lato"/>
              </a:rPr>
              <a:t>Health care centre, </a:t>
            </a:r>
            <a:r>
              <a:rPr lang="en-GB" sz="1200">
                <a:highlight>
                  <a:srgbClr val="FFFFFF"/>
                </a:highlight>
                <a:latin typeface="Lato"/>
                <a:ea typeface="Lato"/>
                <a:cs typeface="Lato"/>
                <a:sym typeface="Lato"/>
              </a:rPr>
              <a:t>Local pharmacy, Patient and Physician</a:t>
            </a:r>
            <a:endParaRPr sz="1200">
              <a:highlight>
                <a:srgbClr val="FFFFFF"/>
              </a:highlight>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b="1" lang="en-GB" sz="1200">
                <a:highlight>
                  <a:srgbClr val="FFFFFF"/>
                </a:highlight>
                <a:latin typeface="Lato"/>
                <a:ea typeface="Lato"/>
                <a:cs typeface="Lato"/>
                <a:sym typeface="Lato"/>
              </a:rPr>
              <a:t>The contextual resources collected : </a:t>
            </a:r>
            <a:r>
              <a:rPr lang="en-GB" sz="1200">
                <a:highlight>
                  <a:srgbClr val="FFFFFF"/>
                </a:highlight>
                <a:latin typeface="Lato"/>
                <a:ea typeface="Lato"/>
                <a:cs typeface="Lato"/>
                <a:sym typeface="Lato"/>
              </a:rPr>
              <a:t>O</a:t>
            </a:r>
            <a:r>
              <a:rPr lang="en-GB" sz="1200">
                <a:highlight>
                  <a:srgbClr val="FFFFFF"/>
                </a:highlight>
                <a:latin typeface="Lato"/>
                <a:ea typeface="Lato"/>
                <a:cs typeface="Lato"/>
                <a:sym typeface="Lato"/>
              </a:rPr>
              <a:t>bservations, Health issues, </a:t>
            </a:r>
            <a:r>
              <a:rPr lang="en-GB" sz="1200">
                <a:highlight>
                  <a:srgbClr val="FFFFFF"/>
                </a:highlight>
                <a:latin typeface="Lato"/>
                <a:ea typeface="Lato"/>
                <a:cs typeface="Lato"/>
                <a:sym typeface="Lato"/>
              </a:rPr>
              <a:t>Diagnostics, Encounter </a:t>
            </a:r>
            <a:r>
              <a:rPr lang="en-GB" sz="1200">
                <a:highlight>
                  <a:srgbClr val="FFFFFF"/>
                </a:highlight>
                <a:latin typeface="Lato"/>
                <a:ea typeface="Lato"/>
                <a:cs typeface="Lato"/>
                <a:sym typeface="Lato"/>
              </a:rPr>
              <a:t>and Medication administration.</a:t>
            </a:r>
            <a:endParaRPr sz="1200">
              <a:highlight>
                <a:srgbClr val="FFFFFF"/>
              </a:highlight>
              <a:latin typeface="Lato"/>
              <a:ea typeface="Lato"/>
              <a:cs typeface="Lato"/>
              <a:sym typeface="Lato"/>
            </a:endParaRPr>
          </a:p>
        </p:txBody>
      </p:sp>
      <p:sp>
        <p:nvSpPr>
          <p:cNvPr id="141" name="Google Shape;141;p20"/>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800"/>
              <a:t>Entities Categorization</a:t>
            </a:r>
            <a:endParaRPr sz="2800"/>
          </a:p>
          <a:p>
            <a:pPr indent="0" lvl="0" marL="0" rtl="0" algn="l">
              <a:spcBef>
                <a:spcPts val="0"/>
              </a:spcBef>
              <a:spcAft>
                <a:spcPts val="0"/>
              </a:spcAft>
              <a:buNone/>
            </a:pPr>
            <a:r>
              <a:t/>
            </a:r>
            <a:endParaRPr/>
          </a:p>
        </p:txBody>
      </p:sp>
      <p:sp>
        <p:nvSpPr>
          <p:cNvPr id="142" name="Google Shape;142;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Informal Modeling</a:t>
            </a:r>
            <a:endParaRPr/>
          </a:p>
        </p:txBody>
      </p:sp>
      <p:pic>
        <p:nvPicPr>
          <p:cNvPr id="148" name="Google Shape;148;p21"/>
          <p:cNvPicPr preferRelativeResize="0"/>
          <p:nvPr/>
        </p:nvPicPr>
        <p:blipFill>
          <a:blip r:embed="rId3">
            <a:alphaModFix/>
          </a:blip>
          <a:stretch>
            <a:fillRect/>
          </a:stretch>
        </p:blipFill>
        <p:spPr>
          <a:xfrm>
            <a:off x="3978450" y="577900"/>
            <a:ext cx="4557024" cy="4502824"/>
          </a:xfrm>
          <a:prstGeom prst="rect">
            <a:avLst/>
          </a:prstGeom>
          <a:noFill/>
          <a:ln>
            <a:noFill/>
          </a:ln>
        </p:spPr>
      </p:pic>
      <p:sp>
        <p:nvSpPr>
          <p:cNvPr id="149" name="Google Shape;149;p21"/>
          <p:cNvSpPr txBox="1"/>
          <p:nvPr/>
        </p:nvSpPr>
        <p:spPr>
          <a:xfrm>
            <a:off x="468425" y="2571750"/>
            <a:ext cx="3000000" cy="1046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ER diagram: </a:t>
            </a:r>
            <a:r>
              <a:rPr lang="en-GB" sz="1000">
                <a:latin typeface="Lato"/>
                <a:ea typeface="Lato"/>
                <a:cs typeface="Lato"/>
                <a:sym typeface="Lato"/>
              </a:rPr>
              <a:t> conceptualize our purpose considering the proposed CQs, built upon the defined scenarios.</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Contextual teleology building.</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Class hierarchy.</a:t>
            </a:r>
            <a:endParaRPr sz="1000">
              <a:latin typeface="Lato"/>
              <a:ea typeface="Lato"/>
              <a:cs typeface="Lato"/>
              <a:sym typeface="Lato"/>
            </a:endParaRPr>
          </a:p>
        </p:txBody>
      </p:sp>
      <p:sp>
        <p:nvSpPr>
          <p:cNvPr id="150" name="Google Shape;150;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